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310"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Lst>
  <p:sldSz cx="18288000" cy="10287000"/>
  <p:notesSz cx="6858000" cy="9144000"/>
  <p:embeddedFontLst>
    <p:embeddedFont>
      <p:font typeface="Anton" pitchFamily="2" charset="0"/>
      <p:regular r:id="rId56"/>
    </p:embeddedFont>
    <p:embeddedFont>
      <p:font typeface="Courier Prime" panose="020B0604020202020204" charset="0"/>
      <p:regular r:id="rId57"/>
    </p:embeddedFont>
    <p:embeddedFont>
      <p:font typeface="Josefin Sans" pitchFamily="2" charset="0"/>
      <p:regular r:id="rId58"/>
      <p:bold r:id="rId59"/>
    </p:embeddedFont>
    <p:embeddedFont>
      <p:font typeface="Josefin Sans Bold" pitchFamily="2" charset="0"/>
      <p:regular r:id="rId60"/>
      <p:boldItalic r:id="rId61"/>
    </p:embeddedFont>
    <p:embeddedFont>
      <p:font typeface="Livvic" pitchFamily="2" charset="0"/>
      <p:regular r:id="rId62"/>
      <p:bold r:id="rId63"/>
      <p:italic r:id="rId64"/>
      <p:boldItalic r:id="rId65"/>
    </p:embeddedFont>
    <p:embeddedFont>
      <p:font typeface="Nunito Sans Expanded" panose="020B0604020202020204" charset="0"/>
      <p:regular r:id="rId66"/>
    </p:embeddedFont>
    <p:embeddedFont>
      <p:font typeface="Nunito Sans Expanded Bold" panose="020B0604020202020204" charset="0"/>
      <p:regular r:id="rId67"/>
    </p:embeddedFont>
    <p:embeddedFont>
      <p:font typeface="Nunito Sans Expanded Medium" panose="020B0604020202020204" charset="0"/>
      <p:regular r:id="rId68"/>
    </p:embeddedFont>
    <p:embeddedFont>
      <p:font typeface="Nunito Sans Expanded Semi-Bold" panose="020B0604020202020204" charset="0"/>
      <p:regular r:id="rId69"/>
    </p:embeddedFont>
    <p:embeddedFont>
      <p:font typeface="Roboto Mono" panose="00000009000000000000" pitchFamily="49" charset="0"/>
      <p:regular r:id="rId70"/>
      <p:bold r:id="rId71"/>
      <p:italic r:id="rId72"/>
      <p:boldItalic r:id="rId73"/>
    </p:embeddedFont>
    <p:embeddedFont>
      <p:font typeface="Roboto Mono Bold" panose="00000009000000000000" charset="0"/>
      <p:regular r:id="rId74"/>
    </p:embeddedFont>
    <p:embeddedFont>
      <p:font typeface="Roboto Mono Bold Italics" panose="020B0604020202020204" charset="0"/>
      <p:regular r:id="rId75"/>
    </p:embeddedFont>
    <p:embeddedFont>
      <p:font typeface="Roboto Mono Italics" panose="020B0604020202020204" charset="0"/>
      <p:regular r:id="rId7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562"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8.fntdata"/><Relationship Id="rId68" Type="http://schemas.openxmlformats.org/officeDocument/2006/relationships/font" Target="fonts/font13.fntdata"/><Relationship Id="rId76" Type="http://schemas.openxmlformats.org/officeDocument/2006/relationships/font" Target="fonts/font21.fntdata"/><Relationship Id="rId7" Type="http://schemas.openxmlformats.org/officeDocument/2006/relationships/slide" Target="slides/slide6.xml"/><Relationship Id="rId71"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font" Target="fonts/font11.fntdata"/><Relationship Id="rId74" Type="http://schemas.openxmlformats.org/officeDocument/2006/relationships/font" Target="fonts/font19.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7.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4.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21.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5.sv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4.sv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svg"/><Relationship Id="rId7"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4.sv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svg"/><Relationship Id="rId7"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4.sv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svg"/><Relationship Id="rId7"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4.sv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svg"/><Relationship Id="rId7"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4.sv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15.sv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svg"/><Relationship Id="rId7"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4.sv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svg"/><Relationship Id="rId7"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4.sv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svg"/><Relationship Id="rId7"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4.sv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svg"/><Relationship Id="rId7"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4.sv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svg"/><Relationship Id="rId7"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4.sv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svg"/><Relationship Id="rId7"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4.sv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4.sv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svg"/><Relationship Id="rId7"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svg"/><Relationship Id="rId7"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4.sv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svg"/><Relationship Id="rId7"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4.sv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svg"/><Relationship Id="rId7"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4.sv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svg"/><Relationship Id="rId7"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4.sv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4.sv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4.sv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svg"/><Relationship Id="rId7"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4.sv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15.svg"/><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2.svg"/><Relationship Id="rId7"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4.sv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svg"/><Relationship Id="rId7"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15.svg"/><Relationship Id="rId4" Type="http://schemas.openxmlformats.org/officeDocument/2006/relationships/image" Target="../media/image14.png"/></Relationships>
</file>

<file path=ppt/slides/_rels/slide4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15.svg"/><Relationship Id="rId4" Type="http://schemas.openxmlformats.org/officeDocument/2006/relationships/image" Target="../media/image14.png"/></Relationships>
</file>

<file path=ppt/slides/_rels/slide4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svg"/><Relationship Id="rId7"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48.png"/></Relationships>
</file>

<file path=ppt/slides/_rels/slide4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svg"/><Relationship Id="rId7"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15.svg"/><Relationship Id="rId4" Type="http://schemas.openxmlformats.org/officeDocument/2006/relationships/image" Target="../media/image14.png"/></Relationships>
</file>

<file path=ppt/slides/_rels/slide4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2.svg"/><Relationship Id="rId7"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54.png"/></Relationships>
</file>

<file path=ppt/slides/_rels/slide4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2.svg"/><Relationship Id="rId7"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56.png"/></Relationships>
</file>

<file path=ppt/slides/_rels/slide4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2.svg"/><Relationship Id="rId7"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2.svg"/><Relationship Id="rId7"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64.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15.svg"/><Relationship Id="rId4" Type="http://schemas.openxmlformats.org/officeDocument/2006/relationships/image" Target="../media/image14.png"/></Relationships>
</file>

<file path=ppt/slides/_rels/slide5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2.svg"/><Relationship Id="rId7"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4.svg"/><Relationship Id="rId10" Type="http://schemas.openxmlformats.org/officeDocument/2006/relationships/image" Target="../media/image67.png"/><Relationship Id="rId4" Type="http://schemas.openxmlformats.org/officeDocument/2006/relationships/image" Target="../media/image3.png"/><Relationship Id="rId9" Type="http://schemas.openxmlformats.org/officeDocument/2006/relationships/image" Target="../media/image66.png"/></Relationships>
</file>

<file path=ppt/slides/_rels/slide5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2.svg"/><Relationship Id="rId7"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23.png"/></Relationships>
</file>

<file path=ppt/slides/_rels/slide53.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2.svg"/><Relationship Id="rId7"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70.png"/></Relationships>
</file>

<file path=ppt/slides/_rels/slide5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svg"/><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image" Target="../media/image15.svg"/><Relationship Id="rId10" Type="http://schemas.openxmlformats.org/officeDocument/2006/relationships/image" Target="../media/image7.png"/><Relationship Id="rId4" Type="http://schemas.openxmlformats.org/officeDocument/2006/relationships/image" Target="../media/image14.png"/><Relationship Id="rId9" Type="http://schemas.openxmlformats.org/officeDocument/2006/relationships/image" Target="../media/image6.sv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sv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5.sv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svg"/><Relationship Id="rId7"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317711" y="-17321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14906978" y="904323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673661" y="1548127"/>
            <a:ext cx="14940679" cy="5264462"/>
          </a:xfrm>
          <a:prstGeom prst="rect">
            <a:avLst/>
          </a:prstGeom>
        </p:spPr>
        <p:txBody>
          <a:bodyPr lIns="0" tIns="0" rIns="0" bIns="0" rtlCol="0" anchor="t">
            <a:spAutoFit/>
          </a:bodyPr>
          <a:lstStyle/>
          <a:p>
            <a:pPr algn="ctr">
              <a:lnSpc>
                <a:spcPts val="14129"/>
              </a:lnSpc>
            </a:pPr>
            <a:r>
              <a:rPr lang="en-US" sz="8999">
                <a:solidFill>
                  <a:srgbClr val="211F1C"/>
                </a:solidFill>
                <a:latin typeface="Anton Bold"/>
              </a:rPr>
              <a:t>DỰ ĐOÁN NGUY CƠ ĐỘT QUỴ BẰNG PHÂN LOẠI NHỊ PHÂN</a:t>
            </a:r>
          </a:p>
          <a:p>
            <a:pPr algn="ctr">
              <a:lnSpc>
                <a:spcPts val="14129"/>
              </a:lnSpc>
            </a:pPr>
            <a:endParaRPr lang="en-US" sz="8999">
              <a:solidFill>
                <a:srgbClr val="211F1C"/>
              </a:solidFill>
              <a:latin typeface="Anton Bold"/>
            </a:endParaRPr>
          </a:p>
        </p:txBody>
      </p:sp>
      <p:sp>
        <p:nvSpPr>
          <p:cNvPr id="7" name="Freeform 7"/>
          <p:cNvSpPr/>
          <p:nvPr/>
        </p:nvSpPr>
        <p:spPr>
          <a:xfrm>
            <a:off x="1239309" y="3810512"/>
            <a:ext cx="354514" cy="354514"/>
          </a:xfrm>
          <a:custGeom>
            <a:avLst/>
            <a:gdLst/>
            <a:ahLst/>
            <a:cxnLst/>
            <a:rect l="l" t="t" r="r" b="b"/>
            <a:pathLst>
              <a:path w="354514" h="354514">
                <a:moveTo>
                  <a:pt x="0" y="0"/>
                </a:moveTo>
                <a:lnTo>
                  <a:pt x="354514" y="0"/>
                </a:lnTo>
                <a:lnTo>
                  <a:pt x="354514" y="354513"/>
                </a:lnTo>
                <a:lnTo>
                  <a:pt x="0" y="3545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3730888" y="9131838"/>
            <a:ext cx="275270" cy="275270"/>
          </a:xfrm>
          <a:custGeom>
            <a:avLst/>
            <a:gdLst/>
            <a:ahLst/>
            <a:cxnLst/>
            <a:rect l="l" t="t" r="r" b="b"/>
            <a:pathLst>
              <a:path w="275270" h="275270">
                <a:moveTo>
                  <a:pt x="0" y="0"/>
                </a:moveTo>
                <a:lnTo>
                  <a:pt x="275270" y="0"/>
                </a:lnTo>
                <a:lnTo>
                  <a:pt x="275270" y="275270"/>
                </a:lnTo>
                <a:lnTo>
                  <a:pt x="0" y="27527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671447" y="9133823"/>
            <a:ext cx="273285" cy="273285"/>
          </a:xfrm>
          <a:custGeom>
            <a:avLst/>
            <a:gdLst/>
            <a:ahLst/>
            <a:cxnLst/>
            <a:rect l="l" t="t" r="r" b="b"/>
            <a:pathLst>
              <a:path w="273285" h="273285">
                <a:moveTo>
                  <a:pt x="0" y="0"/>
                </a:moveTo>
                <a:lnTo>
                  <a:pt x="273284" y="0"/>
                </a:lnTo>
                <a:lnTo>
                  <a:pt x="273284" y="273285"/>
                </a:lnTo>
                <a:lnTo>
                  <a:pt x="0" y="2732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6192677" y="3987768"/>
            <a:ext cx="354514" cy="354514"/>
          </a:xfrm>
          <a:custGeom>
            <a:avLst/>
            <a:gdLst/>
            <a:ahLst/>
            <a:cxnLst/>
            <a:rect l="l" t="t" r="r" b="b"/>
            <a:pathLst>
              <a:path w="354514" h="354514">
                <a:moveTo>
                  <a:pt x="0" y="0"/>
                </a:moveTo>
                <a:lnTo>
                  <a:pt x="354514" y="0"/>
                </a:lnTo>
                <a:lnTo>
                  <a:pt x="354514" y="354514"/>
                </a:lnTo>
                <a:lnTo>
                  <a:pt x="0" y="3545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1" name="Group 11"/>
          <p:cNvGrpSpPr/>
          <p:nvPr/>
        </p:nvGrpSpPr>
        <p:grpSpPr>
          <a:xfrm rot="-264719">
            <a:off x="13864450" y="4839343"/>
            <a:ext cx="3776226" cy="1823298"/>
            <a:chOff x="0" y="0"/>
            <a:chExt cx="5034968" cy="2431065"/>
          </a:xfrm>
        </p:grpSpPr>
        <p:sp>
          <p:nvSpPr>
            <p:cNvPr id="12" name="Freeform 12"/>
            <p:cNvSpPr/>
            <p:nvPr/>
          </p:nvSpPr>
          <p:spPr>
            <a:xfrm rot="-646737">
              <a:off x="102835" y="437868"/>
              <a:ext cx="4829297" cy="1555329"/>
            </a:xfrm>
            <a:custGeom>
              <a:avLst/>
              <a:gdLst/>
              <a:ahLst/>
              <a:cxnLst/>
              <a:rect l="l" t="t" r="r" b="b"/>
              <a:pathLst>
                <a:path w="4829297" h="1555329">
                  <a:moveTo>
                    <a:pt x="0" y="0"/>
                  </a:moveTo>
                  <a:lnTo>
                    <a:pt x="4829297" y="0"/>
                  </a:lnTo>
                  <a:lnTo>
                    <a:pt x="4829297" y="1555329"/>
                  </a:lnTo>
                  <a:lnTo>
                    <a:pt x="0" y="1555329"/>
                  </a:lnTo>
                  <a:lnTo>
                    <a:pt x="0" y="0"/>
                  </a:lnTo>
                  <a:close/>
                </a:path>
              </a:pathLst>
            </a:custGeom>
            <a:blipFill>
              <a:blip r:embed="rId10"/>
              <a:stretch>
                <a:fillRect l="-7388" t="-99248" r="-2408" b="-217142"/>
              </a:stretch>
            </a:blipFill>
          </p:spPr>
        </p:sp>
        <p:sp>
          <p:nvSpPr>
            <p:cNvPr id="13" name="TextBox 13"/>
            <p:cNvSpPr txBox="1"/>
            <p:nvPr/>
          </p:nvSpPr>
          <p:spPr>
            <a:xfrm rot="-646737">
              <a:off x="404567" y="862018"/>
              <a:ext cx="4212602" cy="631987"/>
            </a:xfrm>
            <a:prstGeom prst="rect">
              <a:avLst/>
            </a:prstGeom>
          </p:spPr>
          <p:txBody>
            <a:bodyPr lIns="0" tIns="0" rIns="0" bIns="0" rtlCol="0" anchor="t">
              <a:spAutoFit/>
            </a:bodyPr>
            <a:lstStyle/>
            <a:p>
              <a:pPr algn="ctr">
                <a:lnSpc>
                  <a:spcPts val="4072"/>
                </a:lnSpc>
                <a:spcBef>
                  <a:spcPct val="0"/>
                </a:spcBef>
              </a:pPr>
              <a:r>
                <a:rPr lang="en-US" sz="2770" spc="407">
                  <a:solidFill>
                    <a:srgbClr val="FFFFFF"/>
                  </a:solidFill>
                  <a:latin typeface="Courier Prime"/>
                </a:rPr>
                <a:t>PRESENTATION</a:t>
              </a:r>
            </a:p>
          </p:txBody>
        </p:sp>
      </p:grpSp>
      <p:sp>
        <p:nvSpPr>
          <p:cNvPr id="14" name="Freeform 14"/>
          <p:cNvSpPr/>
          <p:nvPr/>
        </p:nvSpPr>
        <p:spPr>
          <a:xfrm>
            <a:off x="4006158" y="5550691"/>
            <a:ext cx="10275683" cy="10623357"/>
          </a:xfrm>
          <a:custGeom>
            <a:avLst/>
            <a:gdLst/>
            <a:ahLst/>
            <a:cxnLst/>
            <a:rect l="l" t="t" r="r" b="b"/>
            <a:pathLst>
              <a:path w="10275683" h="10623357">
                <a:moveTo>
                  <a:pt x="0" y="0"/>
                </a:moveTo>
                <a:lnTo>
                  <a:pt x="10275684" y="0"/>
                </a:lnTo>
                <a:lnTo>
                  <a:pt x="10275684" y="10623357"/>
                </a:lnTo>
                <a:lnTo>
                  <a:pt x="0" y="1062335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5" name="Freeform 15"/>
          <p:cNvSpPr/>
          <p:nvPr/>
        </p:nvSpPr>
        <p:spPr>
          <a:xfrm rot="1006160">
            <a:off x="2152549" y="5370949"/>
            <a:ext cx="2120643" cy="2730062"/>
          </a:xfrm>
          <a:custGeom>
            <a:avLst/>
            <a:gdLst/>
            <a:ahLst/>
            <a:cxnLst/>
            <a:rect l="l" t="t" r="r" b="b"/>
            <a:pathLst>
              <a:path w="2120643" h="2730062">
                <a:moveTo>
                  <a:pt x="0" y="0"/>
                </a:moveTo>
                <a:lnTo>
                  <a:pt x="2120643" y="0"/>
                </a:lnTo>
                <a:lnTo>
                  <a:pt x="2120643" y="2730062"/>
                </a:lnTo>
                <a:lnTo>
                  <a:pt x="0" y="273006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6" name="TextBox 16"/>
          <p:cNvSpPr txBox="1"/>
          <p:nvPr/>
        </p:nvSpPr>
        <p:spPr>
          <a:xfrm>
            <a:off x="671447" y="773278"/>
            <a:ext cx="4477452" cy="255422"/>
          </a:xfrm>
          <a:prstGeom prst="rect">
            <a:avLst/>
          </a:prstGeom>
        </p:spPr>
        <p:txBody>
          <a:bodyPr lIns="0" tIns="0" rIns="0" bIns="0" rtlCol="0" anchor="t">
            <a:spAutoFit/>
          </a:bodyPr>
          <a:lstStyle/>
          <a:p>
            <a:pPr marL="0" lvl="0" indent="0" algn="r">
              <a:lnSpc>
                <a:spcPts val="2116"/>
              </a:lnSpc>
              <a:spcBef>
                <a:spcPct val="0"/>
              </a:spcBef>
            </a:pPr>
            <a:r>
              <a:rPr lang="en-US" sz="1439" spc="211">
                <a:solidFill>
                  <a:srgbClr val="211F1C"/>
                </a:solidFill>
                <a:latin typeface="Nunito Sans Expanded Semi-Bold"/>
              </a:rPr>
              <a:t>TON DUC THANG UNIVERSITY</a:t>
            </a:r>
          </a:p>
        </p:txBody>
      </p:sp>
      <p:sp>
        <p:nvSpPr>
          <p:cNvPr id="17" name="TextBox 17"/>
          <p:cNvSpPr txBox="1"/>
          <p:nvPr/>
        </p:nvSpPr>
        <p:spPr>
          <a:xfrm>
            <a:off x="1239309" y="8679914"/>
            <a:ext cx="2197001" cy="812569"/>
          </a:xfrm>
          <a:prstGeom prst="rect">
            <a:avLst/>
          </a:prstGeom>
        </p:spPr>
        <p:txBody>
          <a:bodyPr lIns="0" tIns="0" rIns="0" bIns="0" rtlCol="0" anchor="t">
            <a:spAutoFit/>
          </a:bodyPr>
          <a:lstStyle/>
          <a:p>
            <a:pPr algn="ctr">
              <a:lnSpc>
                <a:spcPts val="6662"/>
              </a:lnSpc>
            </a:pPr>
            <a:r>
              <a:rPr lang="en-US" sz="4759">
                <a:solidFill>
                  <a:srgbClr val="000000"/>
                </a:solidFill>
                <a:latin typeface="Livvic"/>
              </a:rPr>
              <a:t>Group 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2294284" y="0"/>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14906978" y="904323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486423" y="279590"/>
            <a:ext cx="991952" cy="847668"/>
          </a:xfrm>
          <a:custGeom>
            <a:avLst/>
            <a:gdLst/>
            <a:ahLst/>
            <a:cxnLst/>
            <a:rect l="l" t="t" r="r" b="b"/>
            <a:pathLst>
              <a:path w="991952" h="847668">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1028700" y="3274472"/>
            <a:ext cx="8789129" cy="4906264"/>
          </a:xfrm>
          <a:prstGeom prst="rect">
            <a:avLst/>
          </a:prstGeom>
        </p:spPr>
        <p:txBody>
          <a:bodyPr lIns="0" tIns="0" rIns="0" bIns="0" rtlCol="0" anchor="t">
            <a:spAutoFit/>
          </a:bodyPr>
          <a:lstStyle/>
          <a:p>
            <a:pPr algn="just">
              <a:lnSpc>
                <a:spcPts val="4927"/>
              </a:lnSpc>
            </a:pPr>
            <a:r>
              <a:rPr lang="en-US" sz="2799">
                <a:solidFill>
                  <a:srgbClr val="211F1C"/>
                </a:solidFill>
                <a:latin typeface="Roboto Mono Bold"/>
              </a:rPr>
              <a:t>Phạm Vi Nghiên Cứu:</a:t>
            </a:r>
            <a:r>
              <a:rPr lang="en-US" sz="2799">
                <a:solidFill>
                  <a:srgbClr val="211F1C"/>
                </a:solidFill>
                <a:latin typeface="Roboto Mono"/>
              </a:rPr>
              <a:t> Nghiên cứu sẽ tập trung vào việc xử lý và phân tích dữ liệu dạng bảng (tabular data) từ các nguồn dữ liệu y tế công khai hoặc các cơ sở y tế. Các kỹ thuật phân loại nhị phân như Logistic Regression, Decision Trees, Random Forest, và SVM sẽ được so sánh và đánh giá.</a:t>
            </a:r>
          </a:p>
        </p:txBody>
      </p:sp>
      <p:sp>
        <p:nvSpPr>
          <p:cNvPr id="8" name="TextBox 8"/>
          <p:cNvSpPr txBox="1"/>
          <p:nvPr/>
        </p:nvSpPr>
        <p:spPr>
          <a:xfrm>
            <a:off x="565105" y="556663"/>
            <a:ext cx="4018637" cy="255422"/>
          </a:xfrm>
          <a:prstGeom prst="rect">
            <a:avLst/>
          </a:prstGeom>
        </p:spPr>
        <p:txBody>
          <a:bodyPr lIns="0" tIns="0" rIns="0" bIns="0" rtlCol="0" anchor="t">
            <a:spAutoFit/>
          </a:bodyPr>
          <a:lstStyle/>
          <a:p>
            <a:pPr marL="0" lvl="0" indent="0" algn="l">
              <a:lnSpc>
                <a:spcPts val="2116"/>
              </a:lnSpc>
              <a:spcBef>
                <a:spcPct val="0"/>
              </a:spcBef>
            </a:pPr>
            <a:r>
              <a:rPr lang="en-US" sz="1439" spc="211">
                <a:solidFill>
                  <a:srgbClr val="211F1C"/>
                </a:solidFill>
                <a:latin typeface="Nunito Sans Expanded Semi-Bold"/>
              </a:rPr>
              <a:t>TON DUC THANG UNIVERSITY</a:t>
            </a:r>
          </a:p>
        </p:txBody>
      </p:sp>
      <p:sp>
        <p:nvSpPr>
          <p:cNvPr id="9" name="TextBox 9"/>
          <p:cNvSpPr txBox="1"/>
          <p:nvPr/>
        </p:nvSpPr>
        <p:spPr>
          <a:xfrm>
            <a:off x="1028700" y="2011014"/>
            <a:ext cx="10749017" cy="793848"/>
          </a:xfrm>
          <a:prstGeom prst="rect">
            <a:avLst/>
          </a:prstGeom>
        </p:spPr>
        <p:txBody>
          <a:bodyPr lIns="0" tIns="0" rIns="0" bIns="0" rtlCol="0" anchor="t">
            <a:spAutoFit/>
          </a:bodyPr>
          <a:lstStyle/>
          <a:p>
            <a:pPr algn="l">
              <a:lnSpc>
                <a:spcPts val="6424"/>
              </a:lnSpc>
            </a:pPr>
            <a:r>
              <a:rPr lang="en-US" sz="4589">
                <a:solidFill>
                  <a:srgbClr val="211F1C"/>
                </a:solidFill>
                <a:latin typeface="Josefin Sans Bold"/>
              </a:rPr>
              <a:t>Mục tiêu nghiên cứu và phạm vi</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14906978" y="904323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486423" y="279590"/>
            <a:ext cx="991952" cy="847668"/>
          </a:xfrm>
          <a:custGeom>
            <a:avLst/>
            <a:gdLst/>
            <a:ahLst/>
            <a:cxnLst/>
            <a:rect l="l" t="t" r="r" b="b"/>
            <a:pathLst>
              <a:path w="991952" h="847668">
                <a:moveTo>
                  <a:pt x="0" y="0"/>
                </a:moveTo>
                <a:lnTo>
                  <a:pt x="991952" y="0"/>
                </a:lnTo>
                <a:lnTo>
                  <a:pt x="991952" y="847668"/>
                </a:lnTo>
                <a:lnTo>
                  <a:pt x="0" y="847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0" y="3072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6">
              <a:alphaModFix amt="21999"/>
            </a:blip>
            <a:stretch>
              <a:fillRect t="-83166" b="-83166"/>
            </a:stretch>
          </a:blipFill>
        </p:spPr>
      </p:sp>
      <p:sp>
        <p:nvSpPr>
          <p:cNvPr id="5" name="Freeform 5"/>
          <p:cNvSpPr/>
          <p:nvPr/>
        </p:nvSpPr>
        <p:spPr>
          <a:xfrm>
            <a:off x="1341274" y="3440654"/>
            <a:ext cx="15605452" cy="4137224"/>
          </a:xfrm>
          <a:custGeom>
            <a:avLst/>
            <a:gdLst/>
            <a:ahLst/>
            <a:cxnLst/>
            <a:rect l="l" t="t" r="r" b="b"/>
            <a:pathLst>
              <a:path w="15605452" h="4137224">
                <a:moveTo>
                  <a:pt x="0" y="0"/>
                </a:moveTo>
                <a:lnTo>
                  <a:pt x="15605452" y="0"/>
                </a:lnTo>
                <a:lnTo>
                  <a:pt x="15605452" y="4137224"/>
                </a:lnTo>
                <a:lnTo>
                  <a:pt x="0" y="4137224"/>
                </a:lnTo>
                <a:lnTo>
                  <a:pt x="0" y="0"/>
                </a:lnTo>
                <a:close/>
              </a:path>
            </a:pathLst>
          </a:custGeom>
          <a:blipFill>
            <a:blip r:embed="rId7">
              <a:alphaModFix amt="58000"/>
            </a:blip>
            <a:stretch>
              <a:fillRect t="-147247" b="-4059"/>
            </a:stretch>
          </a:blipFill>
        </p:spPr>
      </p:sp>
      <p:sp>
        <p:nvSpPr>
          <p:cNvPr id="6" name="TextBox 6"/>
          <p:cNvSpPr txBox="1"/>
          <p:nvPr/>
        </p:nvSpPr>
        <p:spPr>
          <a:xfrm>
            <a:off x="2188000" y="3764647"/>
            <a:ext cx="13911999" cy="4004109"/>
          </a:xfrm>
          <a:prstGeom prst="rect">
            <a:avLst/>
          </a:prstGeom>
        </p:spPr>
        <p:txBody>
          <a:bodyPr lIns="0" tIns="0" rIns="0" bIns="0" rtlCol="0" anchor="t">
            <a:spAutoFit/>
          </a:bodyPr>
          <a:lstStyle/>
          <a:p>
            <a:pPr algn="just">
              <a:lnSpc>
                <a:spcPts val="5345"/>
              </a:lnSpc>
            </a:pPr>
            <a:r>
              <a:rPr lang="en-US" sz="3036" dirty="0" err="1">
                <a:solidFill>
                  <a:srgbClr val="FFFFFF"/>
                </a:solidFill>
                <a:latin typeface="Roboto Mono Italics"/>
              </a:rPr>
              <a:t>Bằng</a:t>
            </a:r>
            <a:r>
              <a:rPr lang="en-US" sz="3036" dirty="0">
                <a:solidFill>
                  <a:srgbClr val="FFFFFF"/>
                </a:solidFill>
                <a:latin typeface="Roboto Mono Italics"/>
              </a:rPr>
              <a:t> </a:t>
            </a:r>
            <a:r>
              <a:rPr lang="en-US" sz="3036" dirty="0" err="1">
                <a:solidFill>
                  <a:srgbClr val="FFFFFF"/>
                </a:solidFill>
                <a:latin typeface="Roboto Mono Italics"/>
              </a:rPr>
              <a:t>cách</a:t>
            </a:r>
            <a:r>
              <a:rPr lang="en-US" sz="3036" dirty="0">
                <a:solidFill>
                  <a:srgbClr val="FFFFFF"/>
                </a:solidFill>
                <a:latin typeface="Roboto Mono Italics"/>
              </a:rPr>
              <a:t> </a:t>
            </a:r>
            <a:r>
              <a:rPr lang="en-US" sz="3036" dirty="0" err="1">
                <a:solidFill>
                  <a:srgbClr val="FFFFFF"/>
                </a:solidFill>
                <a:latin typeface="Roboto Mono Italics"/>
              </a:rPr>
              <a:t>sử</a:t>
            </a:r>
            <a:r>
              <a:rPr lang="en-US" sz="3036" dirty="0">
                <a:solidFill>
                  <a:srgbClr val="FFFFFF"/>
                </a:solidFill>
                <a:latin typeface="Roboto Mono Italics"/>
              </a:rPr>
              <a:t> </a:t>
            </a:r>
            <a:r>
              <a:rPr lang="en-US" sz="3036" dirty="0" err="1">
                <a:solidFill>
                  <a:srgbClr val="FFFFFF"/>
                </a:solidFill>
                <a:latin typeface="Roboto Mono Italics"/>
              </a:rPr>
              <a:t>dụng</a:t>
            </a:r>
            <a:r>
              <a:rPr lang="en-US" sz="3036" dirty="0">
                <a:solidFill>
                  <a:srgbClr val="FFFFFF"/>
                </a:solidFill>
                <a:latin typeface="Roboto Mono Italics"/>
              </a:rPr>
              <a:t> </a:t>
            </a:r>
            <a:r>
              <a:rPr lang="en-US" sz="3036" dirty="0" err="1">
                <a:solidFill>
                  <a:srgbClr val="FFFFFF"/>
                </a:solidFill>
                <a:latin typeface="Roboto Mono Italics"/>
              </a:rPr>
              <a:t>các</a:t>
            </a:r>
            <a:r>
              <a:rPr lang="en-US" sz="3036" dirty="0">
                <a:solidFill>
                  <a:srgbClr val="FFFFFF"/>
                </a:solidFill>
                <a:latin typeface="Roboto Mono Italics"/>
              </a:rPr>
              <a:t> </a:t>
            </a:r>
            <a:r>
              <a:rPr lang="en-US" sz="3036" dirty="0" err="1">
                <a:solidFill>
                  <a:srgbClr val="FFFFFF"/>
                </a:solidFill>
                <a:latin typeface="Roboto Mono Italics"/>
              </a:rPr>
              <a:t>kỹ</a:t>
            </a:r>
            <a:r>
              <a:rPr lang="en-US" sz="3036" dirty="0">
                <a:solidFill>
                  <a:srgbClr val="FFFFFF"/>
                </a:solidFill>
                <a:latin typeface="Roboto Mono Italics"/>
              </a:rPr>
              <a:t> </a:t>
            </a:r>
            <a:r>
              <a:rPr lang="en-US" sz="3036" dirty="0" err="1">
                <a:solidFill>
                  <a:srgbClr val="FFFFFF"/>
                </a:solidFill>
                <a:latin typeface="Roboto Mono Italics"/>
              </a:rPr>
              <a:t>thuật</a:t>
            </a:r>
            <a:r>
              <a:rPr lang="en-US" sz="3036" dirty="0">
                <a:solidFill>
                  <a:srgbClr val="FFFFFF"/>
                </a:solidFill>
                <a:latin typeface="Roboto Mono Italics"/>
              </a:rPr>
              <a:t> </a:t>
            </a:r>
            <a:r>
              <a:rPr lang="en-US" sz="3036" dirty="0" err="1">
                <a:solidFill>
                  <a:srgbClr val="FFFFFF"/>
                </a:solidFill>
                <a:latin typeface="Roboto Mono Italics"/>
              </a:rPr>
              <a:t>phân</a:t>
            </a:r>
            <a:r>
              <a:rPr lang="en-US" sz="3036" dirty="0">
                <a:solidFill>
                  <a:srgbClr val="FFFFFF"/>
                </a:solidFill>
                <a:latin typeface="Roboto Mono Italics"/>
              </a:rPr>
              <a:t> </a:t>
            </a:r>
            <a:r>
              <a:rPr lang="en-US" sz="3036" dirty="0" err="1">
                <a:solidFill>
                  <a:srgbClr val="FFFFFF"/>
                </a:solidFill>
                <a:latin typeface="Roboto Mono Italics"/>
              </a:rPr>
              <a:t>loại</a:t>
            </a:r>
            <a:r>
              <a:rPr lang="en-US" sz="3036" dirty="0">
                <a:solidFill>
                  <a:srgbClr val="FFFFFF"/>
                </a:solidFill>
                <a:latin typeface="Roboto Mono Italics"/>
              </a:rPr>
              <a:t> </a:t>
            </a:r>
            <a:r>
              <a:rPr lang="en-US" sz="3036" dirty="0" err="1">
                <a:solidFill>
                  <a:srgbClr val="FFFFFF"/>
                </a:solidFill>
                <a:latin typeface="Roboto Mono Italics"/>
              </a:rPr>
              <a:t>nhị</a:t>
            </a:r>
            <a:r>
              <a:rPr lang="en-US" sz="3036" dirty="0">
                <a:solidFill>
                  <a:srgbClr val="FFFFFF"/>
                </a:solidFill>
                <a:latin typeface="Roboto Mono Italics"/>
              </a:rPr>
              <a:t> </a:t>
            </a:r>
            <a:r>
              <a:rPr lang="en-US" sz="3036" dirty="0" err="1">
                <a:solidFill>
                  <a:srgbClr val="FFFFFF"/>
                </a:solidFill>
                <a:latin typeface="Roboto Mono Italics"/>
              </a:rPr>
              <a:t>phân</a:t>
            </a:r>
            <a:r>
              <a:rPr lang="en-US" sz="3036" dirty="0">
                <a:solidFill>
                  <a:srgbClr val="FFFFFF"/>
                </a:solidFill>
                <a:latin typeface="Roboto Mono Italics"/>
              </a:rPr>
              <a:t> </a:t>
            </a:r>
            <a:r>
              <a:rPr lang="en-US" sz="3036" dirty="0" err="1">
                <a:solidFill>
                  <a:srgbClr val="FFFFFF"/>
                </a:solidFill>
                <a:latin typeface="Roboto Mono Italics"/>
              </a:rPr>
              <a:t>để</a:t>
            </a:r>
            <a:r>
              <a:rPr lang="en-US" sz="3036" dirty="0">
                <a:solidFill>
                  <a:srgbClr val="FFFFFF"/>
                </a:solidFill>
                <a:latin typeface="Roboto Mono Italics"/>
              </a:rPr>
              <a:t> </a:t>
            </a:r>
            <a:r>
              <a:rPr lang="en-US" sz="3036" dirty="0" err="1">
                <a:solidFill>
                  <a:srgbClr val="FFFFFF"/>
                </a:solidFill>
                <a:latin typeface="Roboto Mono Italics"/>
              </a:rPr>
              <a:t>phân</a:t>
            </a:r>
            <a:r>
              <a:rPr lang="en-US" sz="3036" dirty="0">
                <a:solidFill>
                  <a:srgbClr val="FFFFFF"/>
                </a:solidFill>
                <a:latin typeface="Roboto Mono Italics"/>
              </a:rPr>
              <a:t> </a:t>
            </a:r>
            <a:r>
              <a:rPr lang="en-US" sz="3036" dirty="0" err="1">
                <a:solidFill>
                  <a:srgbClr val="FFFFFF"/>
                </a:solidFill>
                <a:latin typeface="Roboto Mono Italics"/>
              </a:rPr>
              <a:t>loại</a:t>
            </a:r>
            <a:r>
              <a:rPr lang="en-US" sz="3036" dirty="0">
                <a:solidFill>
                  <a:srgbClr val="FFFFFF"/>
                </a:solidFill>
                <a:latin typeface="Roboto Mono Italics"/>
              </a:rPr>
              <a:t> </a:t>
            </a:r>
            <a:r>
              <a:rPr lang="en-US" sz="3036" dirty="0" err="1">
                <a:solidFill>
                  <a:srgbClr val="FFFFFF"/>
                </a:solidFill>
                <a:latin typeface="Roboto Mono Italics"/>
              </a:rPr>
              <a:t>các</a:t>
            </a:r>
            <a:r>
              <a:rPr lang="en-US" sz="3036" dirty="0">
                <a:solidFill>
                  <a:srgbClr val="FFFFFF"/>
                </a:solidFill>
                <a:latin typeface="Roboto Mono Italics"/>
              </a:rPr>
              <a:t> </a:t>
            </a:r>
            <a:r>
              <a:rPr lang="en-US" sz="3036" dirty="0" err="1">
                <a:solidFill>
                  <a:srgbClr val="FFFFFF"/>
                </a:solidFill>
                <a:latin typeface="Roboto Mono Italics"/>
              </a:rPr>
              <a:t>cá</a:t>
            </a:r>
            <a:r>
              <a:rPr lang="en-US" sz="3036" dirty="0">
                <a:solidFill>
                  <a:srgbClr val="FFFFFF"/>
                </a:solidFill>
                <a:latin typeface="Roboto Mono Italics"/>
              </a:rPr>
              <a:t> </a:t>
            </a:r>
            <a:r>
              <a:rPr lang="en-US" sz="3036" dirty="0" err="1">
                <a:solidFill>
                  <a:srgbClr val="FFFFFF"/>
                </a:solidFill>
                <a:latin typeface="Roboto Mono Italics"/>
              </a:rPr>
              <a:t>nhân</a:t>
            </a:r>
            <a:r>
              <a:rPr lang="en-US" sz="3036" dirty="0">
                <a:solidFill>
                  <a:srgbClr val="FFFFFF"/>
                </a:solidFill>
                <a:latin typeface="Roboto Mono Italics"/>
              </a:rPr>
              <a:t> </a:t>
            </a:r>
            <a:r>
              <a:rPr lang="en-US" sz="3036" dirty="0" err="1">
                <a:solidFill>
                  <a:srgbClr val="FFFFFF"/>
                </a:solidFill>
                <a:latin typeface="Roboto Mono Italics"/>
              </a:rPr>
              <a:t>vào</a:t>
            </a:r>
            <a:r>
              <a:rPr lang="en-US" sz="3036" dirty="0">
                <a:solidFill>
                  <a:srgbClr val="FFFFFF"/>
                </a:solidFill>
                <a:latin typeface="Roboto Mono Italics"/>
              </a:rPr>
              <a:t> </a:t>
            </a:r>
            <a:r>
              <a:rPr lang="en-US" sz="3036" dirty="0" err="1">
                <a:solidFill>
                  <a:srgbClr val="FFFFFF"/>
                </a:solidFill>
                <a:latin typeface="Roboto Mono Italics"/>
              </a:rPr>
              <a:t>nhóm</a:t>
            </a:r>
            <a:r>
              <a:rPr lang="en-US" sz="3036" dirty="0">
                <a:solidFill>
                  <a:srgbClr val="FFFFFF"/>
                </a:solidFill>
                <a:latin typeface="Roboto Mono Italics"/>
              </a:rPr>
              <a:t> </a:t>
            </a:r>
            <a:r>
              <a:rPr lang="en-US" sz="3036" dirty="0" err="1">
                <a:solidFill>
                  <a:srgbClr val="FFFFFF"/>
                </a:solidFill>
                <a:latin typeface="Roboto Mono Italics"/>
              </a:rPr>
              <a:t>có</a:t>
            </a:r>
            <a:r>
              <a:rPr lang="en-US" sz="3036" dirty="0">
                <a:solidFill>
                  <a:srgbClr val="FFFFFF"/>
                </a:solidFill>
                <a:latin typeface="Roboto Mono Italics"/>
              </a:rPr>
              <a:t> </a:t>
            </a:r>
            <a:r>
              <a:rPr lang="en-US" sz="3036" dirty="0" err="1">
                <a:solidFill>
                  <a:srgbClr val="FFFFFF"/>
                </a:solidFill>
                <a:latin typeface="Roboto Mono Italics"/>
              </a:rPr>
              <a:t>nguy</a:t>
            </a:r>
            <a:r>
              <a:rPr lang="en-US" sz="3036" dirty="0">
                <a:solidFill>
                  <a:srgbClr val="FFFFFF"/>
                </a:solidFill>
                <a:latin typeface="Roboto Mono Italics"/>
              </a:rPr>
              <a:t> </a:t>
            </a:r>
            <a:r>
              <a:rPr lang="en-US" sz="3036" dirty="0" err="1">
                <a:solidFill>
                  <a:srgbClr val="FFFFFF"/>
                </a:solidFill>
                <a:latin typeface="Roboto Mono Italics"/>
              </a:rPr>
              <a:t>cơ</a:t>
            </a:r>
            <a:r>
              <a:rPr lang="en-US" sz="3036" dirty="0">
                <a:solidFill>
                  <a:srgbClr val="FFFFFF"/>
                </a:solidFill>
                <a:latin typeface="Roboto Mono Italics"/>
              </a:rPr>
              <a:t> </a:t>
            </a:r>
            <a:r>
              <a:rPr lang="en-US" sz="3036" dirty="0" err="1">
                <a:solidFill>
                  <a:srgbClr val="FFFFFF"/>
                </a:solidFill>
                <a:latin typeface="Roboto Mono Italics"/>
              </a:rPr>
              <a:t>cao</a:t>
            </a:r>
            <a:r>
              <a:rPr lang="en-US" sz="3036" dirty="0">
                <a:solidFill>
                  <a:srgbClr val="FFFFFF"/>
                </a:solidFill>
                <a:latin typeface="Roboto Mono Italics"/>
              </a:rPr>
              <a:t> </a:t>
            </a:r>
            <a:r>
              <a:rPr lang="en-US" sz="3036" dirty="0" err="1">
                <a:solidFill>
                  <a:srgbClr val="FFFFFF"/>
                </a:solidFill>
                <a:latin typeface="Roboto Mono Italics"/>
              </a:rPr>
              <a:t>và</a:t>
            </a:r>
            <a:r>
              <a:rPr lang="en-US" sz="3036" dirty="0">
                <a:solidFill>
                  <a:srgbClr val="FFFFFF"/>
                </a:solidFill>
                <a:latin typeface="Roboto Mono Italics"/>
              </a:rPr>
              <a:t> </a:t>
            </a:r>
            <a:r>
              <a:rPr lang="en-US" sz="3036" dirty="0" err="1">
                <a:solidFill>
                  <a:srgbClr val="FFFFFF"/>
                </a:solidFill>
                <a:latin typeface="Roboto Mono Italics"/>
              </a:rPr>
              <a:t>nhóm</a:t>
            </a:r>
            <a:r>
              <a:rPr lang="en-US" sz="3036" dirty="0">
                <a:solidFill>
                  <a:srgbClr val="FFFFFF"/>
                </a:solidFill>
                <a:latin typeface="Roboto Mono Italics"/>
              </a:rPr>
              <a:t> </a:t>
            </a:r>
            <a:r>
              <a:rPr lang="en-US" sz="3036" dirty="0" err="1">
                <a:solidFill>
                  <a:srgbClr val="FFFFFF"/>
                </a:solidFill>
                <a:latin typeface="Roboto Mono Italics"/>
              </a:rPr>
              <a:t>có</a:t>
            </a:r>
            <a:r>
              <a:rPr lang="en-US" sz="3036" dirty="0">
                <a:solidFill>
                  <a:srgbClr val="FFFFFF"/>
                </a:solidFill>
                <a:latin typeface="Roboto Mono Italics"/>
              </a:rPr>
              <a:t> </a:t>
            </a:r>
            <a:r>
              <a:rPr lang="en-US" sz="3036" dirty="0" err="1">
                <a:solidFill>
                  <a:srgbClr val="FFFFFF"/>
                </a:solidFill>
                <a:latin typeface="Roboto Mono Italics"/>
              </a:rPr>
              <a:t>nguy</a:t>
            </a:r>
            <a:r>
              <a:rPr lang="en-US" sz="3036" dirty="0">
                <a:solidFill>
                  <a:srgbClr val="FFFFFF"/>
                </a:solidFill>
                <a:latin typeface="Roboto Mono Italics"/>
              </a:rPr>
              <a:t> </a:t>
            </a:r>
            <a:r>
              <a:rPr lang="en-US" sz="3036" dirty="0" err="1">
                <a:solidFill>
                  <a:srgbClr val="FFFFFF"/>
                </a:solidFill>
                <a:latin typeface="Roboto Mono Italics"/>
              </a:rPr>
              <a:t>cơ</a:t>
            </a:r>
            <a:r>
              <a:rPr lang="en-US" sz="3036" dirty="0">
                <a:solidFill>
                  <a:srgbClr val="FFFFFF"/>
                </a:solidFill>
                <a:latin typeface="Roboto Mono Italics"/>
              </a:rPr>
              <a:t> </a:t>
            </a:r>
            <a:r>
              <a:rPr lang="en-US" sz="3036" dirty="0" err="1">
                <a:solidFill>
                  <a:srgbClr val="FFFFFF"/>
                </a:solidFill>
                <a:latin typeface="Roboto Mono Italics"/>
              </a:rPr>
              <a:t>thấp</a:t>
            </a:r>
            <a:r>
              <a:rPr lang="en-US" sz="3036" dirty="0">
                <a:solidFill>
                  <a:srgbClr val="FFFFFF"/>
                </a:solidFill>
                <a:latin typeface="Roboto Mono Italics"/>
              </a:rPr>
              <a:t>, </a:t>
            </a:r>
            <a:r>
              <a:rPr lang="en-US" sz="3036" dirty="0" err="1">
                <a:solidFill>
                  <a:srgbClr val="FFFFFF"/>
                </a:solidFill>
                <a:latin typeface="Roboto Mono Italics"/>
              </a:rPr>
              <a:t>chúng</a:t>
            </a:r>
            <a:r>
              <a:rPr lang="en-US" sz="3036" dirty="0">
                <a:solidFill>
                  <a:srgbClr val="FFFFFF"/>
                </a:solidFill>
                <a:latin typeface="Roboto Mono Italics"/>
              </a:rPr>
              <a:t> ta </a:t>
            </a:r>
            <a:r>
              <a:rPr lang="en-US" sz="3036" dirty="0" err="1">
                <a:solidFill>
                  <a:srgbClr val="FFFFFF"/>
                </a:solidFill>
                <a:latin typeface="Roboto Mono Italics"/>
              </a:rPr>
              <a:t>có</a:t>
            </a:r>
            <a:r>
              <a:rPr lang="en-US" sz="3036" dirty="0">
                <a:solidFill>
                  <a:srgbClr val="FFFFFF"/>
                </a:solidFill>
                <a:latin typeface="Roboto Mono Italics"/>
              </a:rPr>
              <a:t> </a:t>
            </a:r>
            <a:r>
              <a:rPr lang="en-US" sz="3036" dirty="0" err="1">
                <a:solidFill>
                  <a:srgbClr val="FFFFFF"/>
                </a:solidFill>
                <a:latin typeface="Roboto Mono Italics"/>
              </a:rPr>
              <a:t>thể</a:t>
            </a:r>
            <a:r>
              <a:rPr lang="en-US" sz="3036" dirty="0">
                <a:solidFill>
                  <a:srgbClr val="FFFFFF"/>
                </a:solidFill>
                <a:latin typeface="Roboto Mono Italics"/>
              </a:rPr>
              <a:t> </a:t>
            </a:r>
            <a:r>
              <a:rPr lang="en-US" sz="3036" dirty="0" err="1">
                <a:solidFill>
                  <a:srgbClr val="FFFFFF"/>
                </a:solidFill>
                <a:latin typeface="Roboto Mono Italics"/>
              </a:rPr>
              <a:t>đưa</a:t>
            </a:r>
            <a:r>
              <a:rPr lang="en-US" sz="3036" dirty="0">
                <a:solidFill>
                  <a:srgbClr val="FFFFFF"/>
                </a:solidFill>
                <a:latin typeface="Roboto Mono Italics"/>
              </a:rPr>
              <a:t> </a:t>
            </a:r>
            <a:r>
              <a:rPr lang="en-US" sz="3036" dirty="0" err="1">
                <a:solidFill>
                  <a:srgbClr val="FFFFFF"/>
                </a:solidFill>
                <a:latin typeface="Roboto Mono Italics"/>
              </a:rPr>
              <a:t>ra</a:t>
            </a:r>
            <a:r>
              <a:rPr lang="en-US" sz="3036" dirty="0">
                <a:solidFill>
                  <a:srgbClr val="FFFFFF"/>
                </a:solidFill>
                <a:latin typeface="Roboto Mono Italics"/>
              </a:rPr>
              <a:t> </a:t>
            </a:r>
            <a:r>
              <a:rPr lang="en-US" sz="3036" dirty="0" err="1">
                <a:solidFill>
                  <a:srgbClr val="FFFFFF"/>
                </a:solidFill>
                <a:latin typeface="Roboto Mono Italics"/>
              </a:rPr>
              <a:t>các</a:t>
            </a:r>
            <a:r>
              <a:rPr lang="en-US" sz="3036" dirty="0">
                <a:solidFill>
                  <a:srgbClr val="FFFFFF"/>
                </a:solidFill>
                <a:latin typeface="Roboto Mono Italics"/>
              </a:rPr>
              <a:t> </a:t>
            </a:r>
            <a:r>
              <a:rPr lang="en-US" sz="3036" dirty="0" err="1">
                <a:solidFill>
                  <a:srgbClr val="FFFFFF"/>
                </a:solidFill>
                <a:latin typeface="Roboto Mono Italics"/>
              </a:rPr>
              <a:t>biện</a:t>
            </a:r>
            <a:r>
              <a:rPr lang="en-US" sz="3036" dirty="0">
                <a:solidFill>
                  <a:srgbClr val="FFFFFF"/>
                </a:solidFill>
                <a:latin typeface="Roboto Mono Italics"/>
              </a:rPr>
              <a:t> </a:t>
            </a:r>
            <a:r>
              <a:rPr lang="en-US" sz="3036" dirty="0" err="1">
                <a:solidFill>
                  <a:srgbClr val="FFFFFF"/>
                </a:solidFill>
                <a:latin typeface="Roboto Mono Italics"/>
              </a:rPr>
              <a:t>pháp</a:t>
            </a:r>
            <a:r>
              <a:rPr lang="en-US" sz="3036" dirty="0">
                <a:solidFill>
                  <a:srgbClr val="FFFFFF"/>
                </a:solidFill>
                <a:latin typeface="Roboto Mono Italics"/>
              </a:rPr>
              <a:t> </a:t>
            </a:r>
            <a:r>
              <a:rPr lang="en-US" sz="3036" dirty="0" err="1">
                <a:solidFill>
                  <a:srgbClr val="FFFFFF"/>
                </a:solidFill>
                <a:latin typeface="Roboto Mono Italics"/>
              </a:rPr>
              <a:t>phòng</a:t>
            </a:r>
            <a:r>
              <a:rPr lang="en-US" sz="3036" dirty="0">
                <a:solidFill>
                  <a:srgbClr val="FFFFFF"/>
                </a:solidFill>
                <a:latin typeface="Roboto Mono Italics"/>
              </a:rPr>
              <a:t> </a:t>
            </a:r>
            <a:r>
              <a:rPr lang="en-US" sz="3036" dirty="0" err="1">
                <a:solidFill>
                  <a:srgbClr val="FFFFFF"/>
                </a:solidFill>
                <a:latin typeface="Roboto Mono Italics"/>
              </a:rPr>
              <a:t>ngừa</a:t>
            </a:r>
            <a:r>
              <a:rPr lang="en-US" sz="3036" dirty="0">
                <a:solidFill>
                  <a:srgbClr val="FFFFFF"/>
                </a:solidFill>
                <a:latin typeface="Roboto Mono Italics"/>
              </a:rPr>
              <a:t> </a:t>
            </a:r>
            <a:r>
              <a:rPr lang="en-US" sz="3036" dirty="0" err="1">
                <a:solidFill>
                  <a:srgbClr val="FFFFFF"/>
                </a:solidFill>
                <a:latin typeface="Roboto Mono Italics"/>
              </a:rPr>
              <a:t>và</a:t>
            </a:r>
            <a:r>
              <a:rPr lang="en-US" sz="3036" dirty="0">
                <a:solidFill>
                  <a:srgbClr val="FFFFFF"/>
                </a:solidFill>
                <a:latin typeface="Roboto Mono Italics"/>
              </a:rPr>
              <a:t> can </a:t>
            </a:r>
            <a:r>
              <a:rPr lang="en-US" sz="3036" dirty="0" err="1">
                <a:solidFill>
                  <a:srgbClr val="FFFFFF"/>
                </a:solidFill>
                <a:latin typeface="Roboto Mono Italics"/>
              </a:rPr>
              <a:t>thiệp</a:t>
            </a:r>
            <a:r>
              <a:rPr lang="en-US" sz="3036" dirty="0">
                <a:solidFill>
                  <a:srgbClr val="FFFFFF"/>
                </a:solidFill>
                <a:latin typeface="Roboto Mono Italics"/>
              </a:rPr>
              <a:t> </a:t>
            </a:r>
            <a:r>
              <a:rPr lang="en-US" sz="3036" dirty="0" err="1">
                <a:solidFill>
                  <a:srgbClr val="FFFFFF"/>
                </a:solidFill>
                <a:latin typeface="Roboto Mono Italics"/>
              </a:rPr>
              <a:t>kịp</a:t>
            </a:r>
            <a:r>
              <a:rPr lang="en-US" sz="3036" dirty="0">
                <a:solidFill>
                  <a:srgbClr val="FFFFFF"/>
                </a:solidFill>
                <a:latin typeface="Roboto Mono Italics"/>
              </a:rPr>
              <a:t> </a:t>
            </a:r>
            <a:r>
              <a:rPr lang="en-US" sz="3036" dirty="0" err="1">
                <a:solidFill>
                  <a:srgbClr val="FFFFFF"/>
                </a:solidFill>
                <a:latin typeface="Roboto Mono Italics"/>
              </a:rPr>
              <a:t>thời</a:t>
            </a:r>
            <a:r>
              <a:rPr lang="en-US" sz="3036" dirty="0">
                <a:solidFill>
                  <a:srgbClr val="FFFFFF"/>
                </a:solidFill>
                <a:latin typeface="Roboto Mono Italics"/>
              </a:rPr>
              <a:t>, </a:t>
            </a:r>
            <a:r>
              <a:rPr lang="en-US" sz="3036" dirty="0" err="1">
                <a:solidFill>
                  <a:srgbClr val="FFFFFF"/>
                </a:solidFill>
                <a:latin typeface="Roboto Mono Italics"/>
              </a:rPr>
              <a:t>từ</a:t>
            </a:r>
            <a:r>
              <a:rPr lang="en-US" sz="3036" dirty="0">
                <a:solidFill>
                  <a:srgbClr val="FFFFFF"/>
                </a:solidFill>
                <a:latin typeface="Roboto Mono Italics"/>
              </a:rPr>
              <a:t> </a:t>
            </a:r>
            <a:r>
              <a:rPr lang="en-US" sz="3036" dirty="0" err="1">
                <a:solidFill>
                  <a:srgbClr val="FFFFFF"/>
                </a:solidFill>
                <a:latin typeface="Roboto Mono Italics"/>
              </a:rPr>
              <a:t>đó</a:t>
            </a:r>
            <a:r>
              <a:rPr lang="en-US" sz="3036" dirty="0">
                <a:solidFill>
                  <a:srgbClr val="FFFFFF"/>
                </a:solidFill>
                <a:latin typeface="Roboto Mono Italics"/>
              </a:rPr>
              <a:t> </a:t>
            </a:r>
            <a:r>
              <a:rPr lang="en-US" sz="3036" dirty="0" err="1">
                <a:solidFill>
                  <a:srgbClr val="FFFFFF"/>
                </a:solidFill>
                <a:latin typeface="Roboto Mono Italics"/>
              </a:rPr>
              <a:t>giảm</a:t>
            </a:r>
            <a:r>
              <a:rPr lang="en-US" sz="3036" dirty="0">
                <a:solidFill>
                  <a:srgbClr val="FFFFFF"/>
                </a:solidFill>
                <a:latin typeface="Roboto Mono Italics"/>
              </a:rPr>
              <a:t> </a:t>
            </a:r>
            <a:r>
              <a:rPr lang="en-US" sz="3036" dirty="0" err="1">
                <a:solidFill>
                  <a:srgbClr val="FFFFFF"/>
                </a:solidFill>
                <a:latin typeface="Roboto Mono Italics"/>
              </a:rPr>
              <a:t>thiểu</a:t>
            </a:r>
            <a:r>
              <a:rPr lang="en-US" sz="3036" dirty="0">
                <a:solidFill>
                  <a:srgbClr val="FFFFFF"/>
                </a:solidFill>
                <a:latin typeface="Roboto Mono Italics"/>
              </a:rPr>
              <a:t> </a:t>
            </a:r>
            <a:r>
              <a:rPr lang="en-US" sz="3036" dirty="0" err="1">
                <a:solidFill>
                  <a:srgbClr val="FFFFFF"/>
                </a:solidFill>
                <a:latin typeface="Roboto Mono Italics"/>
              </a:rPr>
              <a:t>tỷ</a:t>
            </a:r>
            <a:r>
              <a:rPr lang="en-US" sz="3036" dirty="0">
                <a:solidFill>
                  <a:srgbClr val="FFFFFF"/>
                </a:solidFill>
                <a:latin typeface="Roboto Mono Italics"/>
              </a:rPr>
              <a:t> </a:t>
            </a:r>
            <a:r>
              <a:rPr lang="en-US" sz="3036" dirty="0" err="1">
                <a:solidFill>
                  <a:srgbClr val="FFFFFF"/>
                </a:solidFill>
                <a:latin typeface="Roboto Mono Italics"/>
              </a:rPr>
              <a:t>lệ</a:t>
            </a:r>
            <a:r>
              <a:rPr lang="en-US" sz="3036" dirty="0">
                <a:solidFill>
                  <a:srgbClr val="FFFFFF"/>
                </a:solidFill>
                <a:latin typeface="Roboto Mono Italics"/>
              </a:rPr>
              <a:t> </a:t>
            </a:r>
            <a:r>
              <a:rPr lang="en-US" sz="3036" dirty="0" err="1">
                <a:solidFill>
                  <a:srgbClr val="FFFFFF"/>
                </a:solidFill>
                <a:latin typeface="Roboto Mono Italics"/>
              </a:rPr>
              <a:t>tử</a:t>
            </a:r>
            <a:r>
              <a:rPr lang="en-US" sz="3036" dirty="0">
                <a:solidFill>
                  <a:srgbClr val="FFFFFF"/>
                </a:solidFill>
                <a:latin typeface="Roboto Mono Italics"/>
              </a:rPr>
              <a:t> </a:t>
            </a:r>
            <a:r>
              <a:rPr lang="en-US" sz="3036" dirty="0" err="1">
                <a:solidFill>
                  <a:srgbClr val="FFFFFF"/>
                </a:solidFill>
                <a:latin typeface="Roboto Mono Italics"/>
              </a:rPr>
              <a:t>vong</a:t>
            </a:r>
            <a:r>
              <a:rPr lang="en-US" sz="3036" dirty="0">
                <a:solidFill>
                  <a:srgbClr val="FFFFFF"/>
                </a:solidFill>
                <a:latin typeface="Roboto Mono Italics"/>
              </a:rPr>
              <a:t> </a:t>
            </a:r>
            <a:r>
              <a:rPr lang="en-US" sz="3036" dirty="0" err="1">
                <a:solidFill>
                  <a:srgbClr val="FFFFFF"/>
                </a:solidFill>
                <a:latin typeface="Roboto Mono Italics"/>
              </a:rPr>
              <a:t>và</a:t>
            </a:r>
            <a:r>
              <a:rPr lang="en-US" sz="3036" dirty="0">
                <a:solidFill>
                  <a:srgbClr val="FFFFFF"/>
                </a:solidFill>
                <a:latin typeface="Roboto Mono Italics"/>
              </a:rPr>
              <a:t> </a:t>
            </a:r>
            <a:r>
              <a:rPr lang="en-US" sz="3036" dirty="0" err="1">
                <a:solidFill>
                  <a:srgbClr val="FFFFFF"/>
                </a:solidFill>
                <a:latin typeface="Roboto Mono Italics"/>
              </a:rPr>
              <a:t>tăng</a:t>
            </a:r>
            <a:r>
              <a:rPr lang="en-US" sz="3036" dirty="0">
                <a:solidFill>
                  <a:srgbClr val="FFFFFF"/>
                </a:solidFill>
                <a:latin typeface="Roboto Mono Italics"/>
              </a:rPr>
              <a:t> </a:t>
            </a:r>
            <a:r>
              <a:rPr lang="en-US" sz="3036" dirty="0" err="1">
                <a:solidFill>
                  <a:srgbClr val="FFFFFF"/>
                </a:solidFill>
                <a:latin typeface="Roboto Mono Italics"/>
              </a:rPr>
              <a:t>cường</a:t>
            </a:r>
            <a:r>
              <a:rPr lang="en-US" sz="3036" dirty="0">
                <a:solidFill>
                  <a:srgbClr val="FFFFFF"/>
                </a:solidFill>
                <a:latin typeface="Roboto Mono Italics"/>
              </a:rPr>
              <a:t> </a:t>
            </a:r>
            <a:r>
              <a:rPr lang="en-US" sz="3036" dirty="0" err="1">
                <a:solidFill>
                  <a:srgbClr val="FFFFFF"/>
                </a:solidFill>
                <a:latin typeface="Roboto Mono Italics"/>
              </a:rPr>
              <a:t>chất</a:t>
            </a:r>
            <a:r>
              <a:rPr lang="en-US" sz="3036" dirty="0">
                <a:solidFill>
                  <a:srgbClr val="FFFFFF"/>
                </a:solidFill>
                <a:latin typeface="Roboto Mono Italics"/>
              </a:rPr>
              <a:t> </a:t>
            </a:r>
            <a:r>
              <a:rPr lang="en-US" sz="3036" dirty="0" err="1">
                <a:solidFill>
                  <a:srgbClr val="FFFFFF"/>
                </a:solidFill>
                <a:latin typeface="Roboto Mono Italics"/>
              </a:rPr>
              <a:t>lượng</a:t>
            </a:r>
            <a:r>
              <a:rPr lang="en-US" sz="3036" dirty="0">
                <a:solidFill>
                  <a:srgbClr val="FFFFFF"/>
                </a:solidFill>
                <a:latin typeface="Roboto Mono Italics"/>
              </a:rPr>
              <a:t> </a:t>
            </a:r>
            <a:r>
              <a:rPr lang="en-US" sz="3036" dirty="0" err="1">
                <a:solidFill>
                  <a:srgbClr val="FFFFFF"/>
                </a:solidFill>
                <a:latin typeface="Roboto Mono Italics"/>
              </a:rPr>
              <a:t>cuộc</a:t>
            </a:r>
            <a:r>
              <a:rPr lang="en-US" sz="3036" dirty="0">
                <a:solidFill>
                  <a:srgbClr val="FFFFFF"/>
                </a:solidFill>
                <a:latin typeface="Roboto Mono Italics"/>
              </a:rPr>
              <a:t> </a:t>
            </a:r>
            <a:r>
              <a:rPr lang="en-US" sz="3036" dirty="0" err="1">
                <a:solidFill>
                  <a:srgbClr val="FFFFFF"/>
                </a:solidFill>
                <a:latin typeface="Roboto Mono Italics"/>
              </a:rPr>
              <a:t>sống</a:t>
            </a:r>
            <a:r>
              <a:rPr lang="en-US" sz="3036" dirty="0">
                <a:solidFill>
                  <a:srgbClr val="FFFFFF"/>
                </a:solidFill>
                <a:latin typeface="Roboto Mono Italics"/>
              </a:rPr>
              <a:t>.</a:t>
            </a:r>
          </a:p>
          <a:p>
            <a:pPr algn="just">
              <a:lnSpc>
                <a:spcPts val="5345"/>
              </a:lnSpc>
            </a:pPr>
            <a:endParaRPr lang="en-US" sz="3036" dirty="0">
              <a:solidFill>
                <a:srgbClr val="FFFFFF"/>
              </a:solidFill>
              <a:latin typeface="Roboto Mono Italics"/>
            </a:endParaRPr>
          </a:p>
        </p:txBody>
      </p:sp>
      <p:sp>
        <p:nvSpPr>
          <p:cNvPr id="7" name="TextBox 7"/>
          <p:cNvSpPr txBox="1"/>
          <p:nvPr/>
        </p:nvSpPr>
        <p:spPr>
          <a:xfrm>
            <a:off x="5697941" y="1959110"/>
            <a:ext cx="6892119" cy="1043595"/>
          </a:xfrm>
          <a:prstGeom prst="rect">
            <a:avLst/>
          </a:prstGeom>
        </p:spPr>
        <p:txBody>
          <a:bodyPr lIns="0" tIns="0" rIns="0" bIns="0" rtlCol="0" anchor="t">
            <a:spAutoFit/>
          </a:bodyPr>
          <a:lstStyle/>
          <a:p>
            <a:pPr algn="l">
              <a:lnSpc>
                <a:spcPts val="8371"/>
              </a:lnSpc>
            </a:pPr>
            <a:r>
              <a:rPr lang="en-US" sz="5979">
                <a:solidFill>
                  <a:srgbClr val="211F1C"/>
                </a:solidFill>
                <a:latin typeface="Josefin Sans Bold"/>
              </a:rPr>
              <a:t>Ý nghĩa của đề tài</a:t>
            </a:r>
          </a:p>
        </p:txBody>
      </p:sp>
      <p:sp>
        <p:nvSpPr>
          <p:cNvPr id="8" name="TextBox 8"/>
          <p:cNvSpPr txBox="1"/>
          <p:nvPr/>
        </p:nvSpPr>
        <p:spPr>
          <a:xfrm>
            <a:off x="565105" y="556663"/>
            <a:ext cx="4018637" cy="255422"/>
          </a:xfrm>
          <a:prstGeom prst="rect">
            <a:avLst/>
          </a:prstGeom>
        </p:spPr>
        <p:txBody>
          <a:bodyPr lIns="0" tIns="0" rIns="0" bIns="0" rtlCol="0" anchor="t">
            <a:spAutoFit/>
          </a:bodyPr>
          <a:lstStyle/>
          <a:p>
            <a:pPr marL="0" lvl="0" indent="0" algn="l">
              <a:lnSpc>
                <a:spcPts val="2116"/>
              </a:lnSpc>
              <a:spcBef>
                <a:spcPct val="0"/>
              </a:spcBef>
            </a:pPr>
            <a:r>
              <a:rPr lang="en-US" sz="1439" spc="211">
                <a:solidFill>
                  <a:srgbClr val="211F1C"/>
                </a:solidFill>
                <a:latin typeface="Nunito Sans Expanded Semi-Bold"/>
              </a:rPr>
              <a:t>TON DUC THANG UNIVERSITY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184953" y="0"/>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14906978" y="904323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6"/>
            <a:stretch>
              <a:fillRect l="-7986" r="-7986"/>
            </a:stretch>
          </a:blipFill>
        </p:spPr>
      </p:sp>
      <p:sp>
        <p:nvSpPr>
          <p:cNvPr id="7" name="Freeform 7"/>
          <p:cNvSpPr/>
          <p:nvPr/>
        </p:nvSpPr>
        <p:spPr>
          <a:xfrm>
            <a:off x="0" y="0"/>
            <a:ext cx="18288000" cy="10253330"/>
          </a:xfrm>
          <a:custGeom>
            <a:avLst/>
            <a:gdLst/>
            <a:ahLst/>
            <a:cxnLst/>
            <a:rect l="l" t="t" r="r" b="b"/>
            <a:pathLst>
              <a:path w="18288000" h="10253330">
                <a:moveTo>
                  <a:pt x="0" y="0"/>
                </a:moveTo>
                <a:lnTo>
                  <a:pt x="18288000" y="0"/>
                </a:lnTo>
                <a:lnTo>
                  <a:pt x="18288000" y="10253330"/>
                </a:lnTo>
                <a:lnTo>
                  <a:pt x="0" y="10253330"/>
                </a:lnTo>
                <a:lnTo>
                  <a:pt x="0" y="0"/>
                </a:lnTo>
                <a:close/>
              </a:path>
            </a:pathLst>
          </a:custGeom>
          <a:blipFill>
            <a:blip r:embed="rId7">
              <a:alphaModFix amt="53000"/>
            </a:blip>
            <a:stretch>
              <a:fillRect t="-39180" b="-39180"/>
            </a:stretch>
          </a:blipFill>
        </p:spPr>
      </p:sp>
      <p:sp>
        <p:nvSpPr>
          <p:cNvPr id="8" name="TextBox 8"/>
          <p:cNvSpPr txBox="1"/>
          <p:nvPr/>
        </p:nvSpPr>
        <p:spPr>
          <a:xfrm>
            <a:off x="5318333" y="3675549"/>
            <a:ext cx="7651333" cy="2048355"/>
          </a:xfrm>
          <a:prstGeom prst="rect">
            <a:avLst/>
          </a:prstGeom>
        </p:spPr>
        <p:txBody>
          <a:bodyPr lIns="0" tIns="0" rIns="0" bIns="0" rtlCol="0" anchor="t">
            <a:spAutoFit/>
          </a:bodyPr>
          <a:lstStyle/>
          <a:p>
            <a:pPr algn="l">
              <a:lnSpc>
                <a:spcPts val="15492"/>
              </a:lnSpc>
            </a:pPr>
            <a:r>
              <a:rPr lang="en-US" sz="15339" dirty="0" err="1">
                <a:solidFill>
                  <a:srgbClr val="FFFFFF"/>
                </a:solidFill>
                <a:latin typeface="Anton"/>
              </a:rPr>
              <a:t>CHƯƠNG</a:t>
            </a:r>
            <a:r>
              <a:rPr lang="en-US" sz="15339" dirty="0">
                <a:solidFill>
                  <a:srgbClr val="FFFFFF"/>
                </a:solidFill>
                <a:latin typeface="Anton"/>
              </a:rPr>
              <a:t> 2</a:t>
            </a:r>
          </a:p>
        </p:txBody>
      </p:sp>
      <p:sp>
        <p:nvSpPr>
          <p:cNvPr id="9" name="TextBox 9"/>
          <p:cNvSpPr txBox="1"/>
          <p:nvPr/>
        </p:nvSpPr>
        <p:spPr>
          <a:xfrm>
            <a:off x="4441950" y="6147301"/>
            <a:ext cx="9404099" cy="612871"/>
          </a:xfrm>
          <a:prstGeom prst="rect">
            <a:avLst/>
          </a:prstGeom>
        </p:spPr>
        <p:txBody>
          <a:bodyPr lIns="0" tIns="0" rIns="0" bIns="0" rtlCol="0" anchor="t">
            <a:spAutoFit/>
          </a:bodyPr>
          <a:lstStyle/>
          <a:p>
            <a:pPr algn="ctr">
              <a:lnSpc>
                <a:spcPts val="5069"/>
              </a:lnSpc>
            </a:pPr>
            <a:r>
              <a:rPr lang="en-US" sz="3621" dirty="0" err="1">
                <a:solidFill>
                  <a:srgbClr val="FFFFFF"/>
                </a:solidFill>
                <a:latin typeface="Josefin Sans Bold"/>
              </a:rPr>
              <a:t>MÔ</a:t>
            </a:r>
            <a:r>
              <a:rPr lang="en-US" sz="3621" dirty="0">
                <a:solidFill>
                  <a:srgbClr val="FFFFFF"/>
                </a:solidFill>
                <a:latin typeface="Josefin Sans Bold"/>
              </a:rPr>
              <a:t> </a:t>
            </a:r>
            <a:r>
              <a:rPr lang="en-US" sz="3621" dirty="0" err="1">
                <a:solidFill>
                  <a:srgbClr val="FFFFFF"/>
                </a:solidFill>
                <a:latin typeface="Josefin Sans Bold"/>
              </a:rPr>
              <a:t>TẢ</a:t>
            </a:r>
            <a:r>
              <a:rPr lang="en-US" sz="3621" dirty="0">
                <a:solidFill>
                  <a:srgbClr val="FFFFFF"/>
                </a:solidFill>
                <a:latin typeface="Josefin Sans Bold"/>
              </a:rPr>
              <a:t> </a:t>
            </a:r>
            <a:r>
              <a:rPr lang="en-US" sz="3621" dirty="0" err="1">
                <a:solidFill>
                  <a:srgbClr val="FFFFFF"/>
                </a:solidFill>
                <a:latin typeface="Josefin Sans Bold"/>
              </a:rPr>
              <a:t>VÀ</a:t>
            </a:r>
            <a:r>
              <a:rPr lang="en-US" sz="3621" dirty="0">
                <a:solidFill>
                  <a:srgbClr val="FFFFFF"/>
                </a:solidFill>
                <a:latin typeface="Josefin Sans Bold"/>
              </a:rPr>
              <a:t> </a:t>
            </a:r>
            <a:r>
              <a:rPr lang="en-US" sz="3621" dirty="0" err="1">
                <a:solidFill>
                  <a:srgbClr val="FFFFFF"/>
                </a:solidFill>
                <a:latin typeface="Josefin Sans Bold"/>
              </a:rPr>
              <a:t>KHÁM</a:t>
            </a:r>
            <a:r>
              <a:rPr lang="en-US" sz="3621" dirty="0">
                <a:solidFill>
                  <a:srgbClr val="FFFFFF"/>
                </a:solidFill>
                <a:latin typeface="Josefin Sans Bold"/>
              </a:rPr>
              <a:t> </a:t>
            </a:r>
            <a:r>
              <a:rPr lang="en-US" sz="3621" dirty="0" err="1">
                <a:solidFill>
                  <a:srgbClr val="FFFFFF"/>
                </a:solidFill>
                <a:latin typeface="Josefin Sans Bold"/>
              </a:rPr>
              <a:t>PHÁ</a:t>
            </a:r>
            <a:r>
              <a:rPr lang="en-US" sz="3621" dirty="0">
                <a:solidFill>
                  <a:srgbClr val="FFFFFF"/>
                </a:solidFill>
                <a:latin typeface="Josefin Sans Bold"/>
              </a:rPr>
              <a:t> </a:t>
            </a:r>
            <a:r>
              <a:rPr lang="en-US" sz="3621" dirty="0" err="1">
                <a:solidFill>
                  <a:srgbClr val="FFFFFF"/>
                </a:solidFill>
                <a:latin typeface="Josefin Sans Bold"/>
              </a:rPr>
              <a:t>BỘ</a:t>
            </a:r>
            <a:r>
              <a:rPr lang="en-US" sz="3621" dirty="0">
                <a:solidFill>
                  <a:srgbClr val="FFFFFF"/>
                </a:solidFill>
                <a:latin typeface="Josefin Sans Bold"/>
              </a:rPr>
              <a:t> </a:t>
            </a:r>
            <a:r>
              <a:rPr lang="en-US" sz="3621" dirty="0" err="1">
                <a:solidFill>
                  <a:srgbClr val="FFFFFF"/>
                </a:solidFill>
                <a:latin typeface="Josefin Sans Bold"/>
              </a:rPr>
              <a:t>DỮ</a:t>
            </a:r>
            <a:r>
              <a:rPr lang="en-US" sz="3621" dirty="0">
                <a:solidFill>
                  <a:srgbClr val="FFFFFF"/>
                </a:solidFill>
                <a:latin typeface="Josefin Sans Bold"/>
              </a:rPr>
              <a:t> </a:t>
            </a:r>
            <a:r>
              <a:rPr lang="en-US" sz="3621" dirty="0" err="1">
                <a:solidFill>
                  <a:srgbClr val="FFFFFF"/>
                </a:solidFill>
                <a:latin typeface="Josefin Sans Bold"/>
              </a:rPr>
              <a:t>LIỆU</a:t>
            </a:r>
            <a:endParaRPr lang="en-US" sz="3621" dirty="0">
              <a:solidFill>
                <a:srgbClr val="FFFFFF"/>
              </a:solidFill>
              <a:latin typeface="Josefin Sans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531756" y="0"/>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14906978" y="904323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034495" y="605574"/>
            <a:ext cx="991952" cy="847668"/>
          </a:xfrm>
          <a:custGeom>
            <a:avLst/>
            <a:gdLst/>
            <a:ahLst/>
            <a:cxnLst/>
            <a:rect l="l" t="t" r="r" b="b"/>
            <a:pathLst>
              <a:path w="991952" h="847668">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0012072" y="3114276"/>
            <a:ext cx="7247228" cy="4058448"/>
          </a:xfrm>
          <a:custGeom>
            <a:avLst/>
            <a:gdLst/>
            <a:ahLst/>
            <a:cxnLst/>
            <a:rect l="l" t="t" r="r" b="b"/>
            <a:pathLst>
              <a:path w="7247228" h="4058448">
                <a:moveTo>
                  <a:pt x="0" y="0"/>
                </a:moveTo>
                <a:lnTo>
                  <a:pt x="7247228" y="0"/>
                </a:lnTo>
                <a:lnTo>
                  <a:pt x="7247228" y="4058448"/>
                </a:lnTo>
                <a:lnTo>
                  <a:pt x="0" y="4058448"/>
                </a:lnTo>
                <a:lnTo>
                  <a:pt x="0" y="0"/>
                </a:lnTo>
                <a:close/>
              </a:path>
            </a:pathLst>
          </a:custGeom>
          <a:blipFill>
            <a:blip r:embed="rId8"/>
            <a:stretch>
              <a:fillRect/>
            </a:stretch>
          </a:blipFill>
        </p:spPr>
      </p:sp>
      <p:sp>
        <p:nvSpPr>
          <p:cNvPr id="8" name="TextBox 8"/>
          <p:cNvSpPr txBox="1"/>
          <p:nvPr/>
        </p:nvSpPr>
        <p:spPr>
          <a:xfrm>
            <a:off x="1028700" y="2724660"/>
            <a:ext cx="6593706" cy="1051378"/>
          </a:xfrm>
          <a:prstGeom prst="rect">
            <a:avLst/>
          </a:prstGeom>
        </p:spPr>
        <p:txBody>
          <a:bodyPr lIns="0" tIns="0" rIns="0" bIns="0" rtlCol="0" anchor="t">
            <a:spAutoFit/>
          </a:bodyPr>
          <a:lstStyle/>
          <a:p>
            <a:pPr algn="l">
              <a:lnSpc>
                <a:spcPts val="8509"/>
              </a:lnSpc>
            </a:pPr>
            <a:r>
              <a:rPr lang="en-US" sz="6078" dirty="0" err="1">
                <a:solidFill>
                  <a:srgbClr val="211F1C"/>
                </a:solidFill>
                <a:latin typeface="Josefin Sans Bold"/>
              </a:rPr>
              <a:t>Ngữ</a:t>
            </a:r>
            <a:r>
              <a:rPr lang="en-US" sz="6078" dirty="0">
                <a:solidFill>
                  <a:srgbClr val="211F1C"/>
                </a:solidFill>
                <a:latin typeface="Josefin Sans Bold"/>
              </a:rPr>
              <a:t> </a:t>
            </a:r>
            <a:r>
              <a:rPr lang="en-US" sz="6078" dirty="0" err="1">
                <a:solidFill>
                  <a:srgbClr val="211F1C"/>
                </a:solidFill>
                <a:latin typeface="Josefin Sans Bold"/>
              </a:rPr>
              <a:t>cảnh</a:t>
            </a:r>
            <a:endParaRPr lang="en-US" sz="6078" dirty="0">
              <a:solidFill>
                <a:srgbClr val="211F1C"/>
              </a:solidFill>
              <a:latin typeface="Josefin Sans Bold"/>
            </a:endParaRPr>
          </a:p>
        </p:txBody>
      </p:sp>
      <p:sp>
        <p:nvSpPr>
          <p:cNvPr id="9" name="TextBox 9"/>
          <p:cNvSpPr txBox="1"/>
          <p:nvPr/>
        </p:nvSpPr>
        <p:spPr>
          <a:xfrm>
            <a:off x="1028700" y="3292510"/>
            <a:ext cx="8334375" cy="4056400"/>
          </a:xfrm>
          <a:prstGeom prst="rect">
            <a:avLst/>
          </a:prstGeom>
        </p:spPr>
        <p:txBody>
          <a:bodyPr lIns="0" tIns="0" rIns="0" bIns="0" rtlCol="0" anchor="t">
            <a:spAutoFit/>
          </a:bodyPr>
          <a:lstStyle/>
          <a:p>
            <a:pPr algn="just">
              <a:lnSpc>
                <a:spcPts val="5452"/>
              </a:lnSpc>
            </a:pPr>
            <a:endParaRPr dirty="0"/>
          </a:p>
          <a:p>
            <a:pPr algn="just">
              <a:lnSpc>
                <a:spcPts val="5452"/>
              </a:lnSpc>
            </a:pPr>
            <a:r>
              <a:rPr lang="en-US" sz="3097" dirty="0">
                <a:solidFill>
                  <a:srgbClr val="211F1C"/>
                </a:solidFill>
                <a:latin typeface="Roboto Mono"/>
              </a:rPr>
              <a:t>Theo </a:t>
            </a:r>
            <a:r>
              <a:rPr lang="en-US" sz="3097" dirty="0" err="1">
                <a:solidFill>
                  <a:srgbClr val="211F1C"/>
                </a:solidFill>
                <a:latin typeface="Roboto Mono"/>
              </a:rPr>
              <a:t>Tổ</a:t>
            </a:r>
            <a:r>
              <a:rPr lang="en-US" sz="3097" dirty="0">
                <a:solidFill>
                  <a:srgbClr val="211F1C"/>
                </a:solidFill>
                <a:latin typeface="Roboto Mono"/>
              </a:rPr>
              <a:t> </a:t>
            </a:r>
            <a:r>
              <a:rPr lang="en-US" sz="3097" dirty="0" err="1">
                <a:solidFill>
                  <a:srgbClr val="211F1C"/>
                </a:solidFill>
                <a:latin typeface="Roboto Mono"/>
              </a:rPr>
              <a:t>chức</a:t>
            </a:r>
            <a:r>
              <a:rPr lang="en-US" sz="3097" dirty="0">
                <a:solidFill>
                  <a:srgbClr val="211F1C"/>
                </a:solidFill>
                <a:latin typeface="Roboto Mono"/>
              </a:rPr>
              <a:t> Y </a:t>
            </a:r>
            <a:r>
              <a:rPr lang="en-US" sz="3097" dirty="0" err="1">
                <a:solidFill>
                  <a:srgbClr val="211F1C"/>
                </a:solidFill>
                <a:latin typeface="Roboto Mono"/>
              </a:rPr>
              <a:t>tế</a:t>
            </a:r>
            <a:r>
              <a:rPr lang="en-US" sz="3097" dirty="0">
                <a:solidFill>
                  <a:srgbClr val="211F1C"/>
                </a:solidFill>
                <a:latin typeface="Roboto Mono"/>
              </a:rPr>
              <a:t> </a:t>
            </a:r>
            <a:r>
              <a:rPr lang="en-US" sz="3097" dirty="0" err="1">
                <a:solidFill>
                  <a:srgbClr val="211F1C"/>
                </a:solidFill>
                <a:latin typeface="Roboto Mono"/>
              </a:rPr>
              <a:t>Thế</a:t>
            </a:r>
            <a:r>
              <a:rPr lang="en-US" sz="3097" dirty="0">
                <a:solidFill>
                  <a:srgbClr val="211F1C"/>
                </a:solidFill>
                <a:latin typeface="Roboto Mono"/>
              </a:rPr>
              <a:t> </a:t>
            </a:r>
            <a:r>
              <a:rPr lang="en-US" sz="3097" dirty="0" err="1">
                <a:solidFill>
                  <a:srgbClr val="211F1C"/>
                </a:solidFill>
                <a:latin typeface="Roboto Mono"/>
              </a:rPr>
              <a:t>giới</a:t>
            </a:r>
            <a:r>
              <a:rPr lang="en-US" sz="3097" dirty="0">
                <a:solidFill>
                  <a:srgbClr val="211F1C"/>
                </a:solidFill>
                <a:latin typeface="Roboto Mono"/>
              </a:rPr>
              <a:t> (WHO), </a:t>
            </a:r>
            <a:r>
              <a:rPr lang="en-US" sz="3097" dirty="0" err="1">
                <a:solidFill>
                  <a:srgbClr val="211F1C"/>
                </a:solidFill>
                <a:latin typeface="Roboto Mono"/>
              </a:rPr>
              <a:t>đột</a:t>
            </a:r>
            <a:r>
              <a:rPr lang="en-US" sz="3097" dirty="0">
                <a:solidFill>
                  <a:srgbClr val="211F1C"/>
                </a:solidFill>
                <a:latin typeface="Roboto Mono"/>
              </a:rPr>
              <a:t> </a:t>
            </a:r>
            <a:r>
              <a:rPr lang="en-US" sz="3097" dirty="0" err="1">
                <a:solidFill>
                  <a:srgbClr val="211F1C"/>
                </a:solidFill>
                <a:latin typeface="Roboto Mono"/>
              </a:rPr>
              <a:t>quỵ</a:t>
            </a:r>
            <a:r>
              <a:rPr lang="en-US" sz="3097" dirty="0">
                <a:solidFill>
                  <a:srgbClr val="211F1C"/>
                </a:solidFill>
                <a:latin typeface="Roboto Mono"/>
              </a:rPr>
              <a:t> </a:t>
            </a:r>
            <a:r>
              <a:rPr lang="en-US" sz="3097" dirty="0" err="1">
                <a:solidFill>
                  <a:srgbClr val="211F1C"/>
                </a:solidFill>
                <a:latin typeface="Roboto Mono"/>
              </a:rPr>
              <a:t>là</a:t>
            </a:r>
            <a:r>
              <a:rPr lang="en-US" sz="3097" dirty="0">
                <a:solidFill>
                  <a:srgbClr val="211F1C"/>
                </a:solidFill>
                <a:latin typeface="Roboto Mono"/>
              </a:rPr>
              <a:t> </a:t>
            </a:r>
            <a:r>
              <a:rPr lang="en-US" sz="3097" dirty="0" err="1">
                <a:solidFill>
                  <a:srgbClr val="211F1C"/>
                </a:solidFill>
                <a:latin typeface="Roboto Mono"/>
              </a:rPr>
              <a:t>nguyên</a:t>
            </a:r>
            <a:r>
              <a:rPr lang="en-US" sz="3097" dirty="0">
                <a:solidFill>
                  <a:srgbClr val="211F1C"/>
                </a:solidFill>
                <a:latin typeface="Roboto Mono"/>
              </a:rPr>
              <a:t> </a:t>
            </a:r>
            <a:r>
              <a:rPr lang="en-US" sz="3097" dirty="0" err="1">
                <a:solidFill>
                  <a:srgbClr val="211F1C"/>
                </a:solidFill>
                <a:latin typeface="Roboto Mono"/>
              </a:rPr>
              <a:t>nhân</a:t>
            </a:r>
            <a:r>
              <a:rPr lang="en-US" sz="3097" dirty="0">
                <a:solidFill>
                  <a:srgbClr val="211F1C"/>
                </a:solidFill>
                <a:latin typeface="Roboto Mono"/>
              </a:rPr>
              <a:t> </a:t>
            </a:r>
            <a:r>
              <a:rPr lang="en-US" sz="3097" dirty="0" err="1">
                <a:solidFill>
                  <a:srgbClr val="211F1C"/>
                </a:solidFill>
                <a:latin typeface="Roboto Mono"/>
              </a:rPr>
              <a:t>gây</a:t>
            </a:r>
            <a:r>
              <a:rPr lang="en-US" sz="3097" dirty="0">
                <a:solidFill>
                  <a:srgbClr val="211F1C"/>
                </a:solidFill>
                <a:latin typeface="Roboto Mono"/>
              </a:rPr>
              <a:t> </a:t>
            </a:r>
            <a:r>
              <a:rPr lang="en-US" sz="3097" dirty="0" err="1">
                <a:solidFill>
                  <a:srgbClr val="211F1C"/>
                </a:solidFill>
                <a:latin typeface="Roboto Mono"/>
              </a:rPr>
              <a:t>tử</a:t>
            </a:r>
            <a:r>
              <a:rPr lang="en-US" sz="3097" dirty="0">
                <a:solidFill>
                  <a:srgbClr val="211F1C"/>
                </a:solidFill>
                <a:latin typeface="Roboto Mono"/>
              </a:rPr>
              <a:t> </a:t>
            </a:r>
            <a:r>
              <a:rPr lang="en-US" sz="3097" dirty="0" err="1">
                <a:solidFill>
                  <a:srgbClr val="211F1C"/>
                </a:solidFill>
                <a:latin typeface="Roboto Mono"/>
              </a:rPr>
              <a:t>vong</a:t>
            </a:r>
            <a:r>
              <a:rPr lang="en-US" sz="3097" dirty="0">
                <a:solidFill>
                  <a:srgbClr val="211F1C"/>
                </a:solidFill>
                <a:latin typeface="Roboto Mono"/>
              </a:rPr>
              <a:t> </a:t>
            </a:r>
            <a:r>
              <a:rPr lang="en-US" sz="3097" dirty="0" err="1">
                <a:solidFill>
                  <a:srgbClr val="211F1C"/>
                </a:solidFill>
                <a:latin typeface="Roboto Mono"/>
              </a:rPr>
              <a:t>đứng</a:t>
            </a:r>
            <a:r>
              <a:rPr lang="en-US" sz="3097" dirty="0">
                <a:solidFill>
                  <a:srgbClr val="211F1C"/>
                </a:solidFill>
                <a:latin typeface="Roboto Mono"/>
              </a:rPr>
              <a:t> </a:t>
            </a:r>
            <a:r>
              <a:rPr lang="en-US" sz="3097" dirty="0" err="1">
                <a:solidFill>
                  <a:srgbClr val="211F1C"/>
                </a:solidFill>
                <a:latin typeface="Roboto Mono"/>
              </a:rPr>
              <a:t>thứ</a:t>
            </a:r>
            <a:r>
              <a:rPr lang="en-US" sz="3097" dirty="0">
                <a:solidFill>
                  <a:srgbClr val="211F1C"/>
                </a:solidFill>
                <a:latin typeface="Roboto Mono"/>
              </a:rPr>
              <a:t> 2 </a:t>
            </a:r>
            <a:r>
              <a:rPr lang="en-US" sz="3097" dirty="0" err="1">
                <a:solidFill>
                  <a:srgbClr val="211F1C"/>
                </a:solidFill>
                <a:latin typeface="Roboto Mono"/>
              </a:rPr>
              <a:t>trên</a:t>
            </a:r>
            <a:r>
              <a:rPr lang="en-US" sz="3097" dirty="0">
                <a:solidFill>
                  <a:srgbClr val="211F1C"/>
                </a:solidFill>
                <a:latin typeface="Roboto Mono"/>
              </a:rPr>
              <a:t> </a:t>
            </a:r>
            <a:r>
              <a:rPr lang="en-US" sz="3097" dirty="0" err="1">
                <a:solidFill>
                  <a:srgbClr val="211F1C"/>
                </a:solidFill>
                <a:latin typeface="Roboto Mono"/>
              </a:rPr>
              <a:t>toàn</a:t>
            </a:r>
            <a:r>
              <a:rPr lang="en-US" sz="3097" dirty="0">
                <a:solidFill>
                  <a:srgbClr val="211F1C"/>
                </a:solidFill>
                <a:latin typeface="Roboto Mono"/>
              </a:rPr>
              <a:t> </a:t>
            </a:r>
            <a:r>
              <a:rPr lang="en-US" sz="3097" dirty="0" err="1">
                <a:solidFill>
                  <a:srgbClr val="211F1C"/>
                </a:solidFill>
                <a:latin typeface="Roboto Mono"/>
              </a:rPr>
              <a:t>cầu</a:t>
            </a:r>
            <a:r>
              <a:rPr lang="en-US" sz="3097" dirty="0">
                <a:solidFill>
                  <a:srgbClr val="211F1C"/>
                </a:solidFill>
                <a:latin typeface="Roboto Mono"/>
              </a:rPr>
              <a:t>, </a:t>
            </a:r>
            <a:r>
              <a:rPr lang="en-US" sz="3097" dirty="0" err="1">
                <a:solidFill>
                  <a:srgbClr val="211F1C"/>
                </a:solidFill>
                <a:latin typeface="Roboto Mono"/>
              </a:rPr>
              <a:t>chiếm</a:t>
            </a:r>
            <a:r>
              <a:rPr lang="en-US" sz="3097" dirty="0">
                <a:solidFill>
                  <a:srgbClr val="211F1C"/>
                </a:solidFill>
                <a:latin typeface="Roboto Mono"/>
              </a:rPr>
              <a:t> </a:t>
            </a:r>
            <a:r>
              <a:rPr lang="en-US" sz="3097" dirty="0" err="1">
                <a:solidFill>
                  <a:srgbClr val="211F1C"/>
                </a:solidFill>
                <a:latin typeface="Roboto Mono"/>
              </a:rPr>
              <a:t>khoảng</a:t>
            </a:r>
            <a:r>
              <a:rPr lang="en-US" sz="3097" dirty="0">
                <a:solidFill>
                  <a:srgbClr val="211F1C"/>
                </a:solidFill>
                <a:latin typeface="Roboto Mono"/>
              </a:rPr>
              <a:t> 11% </a:t>
            </a:r>
            <a:r>
              <a:rPr lang="en-US" sz="3097" dirty="0" err="1">
                <a:solidFill>
                  <a:srgbClr val="211F1C"/>
                </a:solidFill>
                <a:latin typeface="Roboto Mono"/>
              </a:rPr>
              <a:t>tổng</a:t>
            </a:r>
            <a:r>
              <a:rPr lang="en-US" sz="3097" dirty="0">
                <a:solidFill>
                  <a:srgbClr val="211F1C"/>
                </a:solidFill>
                <a:latin typeface="Roboto Mono"/>
              </a:rPr>
              <a:t> </a:t>
            </a:r>
            <a:r>
              <a:rPr lang="en-US" sz="3097" dirty="0" err="1">
                <a:solidFill>
                  <a:srgbClr val="211F1C"/>
                </a:solidFill>
                <a:latin typeface="Roboto Mono"/>
              </a:rPr>
              <a:t>số</a:t>
            </a:r>
            <a:r>
              <a:rPr lang="en-US" sz="3097" dirty="0">
                <a:solidFill>
                  <a:srgbClr val="211F1C"/>
                </a:solidFill>
                <a:latin typeface="Roboto Mono"/>
              </a:rPr>
              <a:t> ca </a:t>
            </a:r>
            <a:r>
              <a:rPr lang="en-US" sz="3097" dirty="0" err="1">
                <a:solidFill>
                  <a:srgbClr val="211F1C"/>
                </a:solidFill>
                <a:latin typeface="Roboto Mono"/>
              </a:rPr>
              <a:t>tử</a:t>
            </a:r>
            <a:r>
              <a:rPr lang="en-US" sz="3097" dirty="0">
                <a:solidFill>
                  <a:srgbClr val="211F1C"/>
                </a:solidFill>
                <a:latin typeface="Roboto Mono"/>
              </a:rPr>
              <a:t> </a:t>
            </a:r>
            <a:r>
              <a:rPr lang="en-US" sz="3097" dirty="0" err="1">
                <a:solidFill>
                  <a:srgbClr val="211F1C"/>
                </a:solidFill>
                <a:latin typeface="Roboto Mono"/>
              </a:rPr>
              <a:t>vong</a:t>
            </a:r>
            <a:r>
              <a:rPr lang="en-US" sz="3097" dirty="0">
                <a:solidFill>
                  <a:srgbClr val="211F1C"/>
                </a:solidFill>
                <a:latin typeface="Roboto Mono"/>
              </a:rPr>
              <a:t>.</a:t>
            </a:r>
          </a:p>
          <a:p>
            <a:pPr marL="0" lvl="0" indent="0" algn="just">
              <a:lnSpc>
                <a:spcPts val="5452"/>
              </a:lnSpc>
            </a:pPr>
            <a:endParaRPr lang="en-US" sz="3097" dirty="0">
              <a:solidFill>
                <a:srgbClr val="211F1C"/>
              </a:solidFill>
              <a:latin typeface="Roboto Mono"/>
            </a:endParaRPr>
          </a:p>
        </p:txBody>
      </p:sp>
      <p:sp>
        <p:nvSpPr>
          <p:cNvPr id="10" name="TextBox 10"/>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spc="211">
                <a:solidFill>
                  <a:srgbClr val="211F1C"/>
                </a:solidFill>
                <a:latin typeface="Nunito Sans Expanded Semi-Bold"/>
              </a:rPr>
              <a:t>TON DUC THANG UNIVERSITY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531756" y="0"/>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16192677" y="604866"/>
            <a:ext cx="991952" cy="847668"/>
          </a:xfrm>
          <a:custGeom>
            <a:avLst/>
            <a:gdLst/>
            <a:ahLst/>
            <a:cxnLst/>
            <a:rect l="l" t="t" r="r" b="b"/>
            <a:pathLst>
              <a:path w="991952" h="847668">
                <a:moveTo>
                  <a:pt x="0" y="0"/>
                </a:moveTo>
                <a:lnTo>
                  <a:pt x="991952" y="0"/>
                </a:lnTo>
                <a:lnTo>
                  <a:pt x="991952" y="847668"/>
                </a:lnTo>
                <a:lnTo>
                  <a:pt x="0" y="847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4902161" y="763037"/>
            <a:ext cx="8483678" cy="689497"/>
          </a:xfrm>
          <a:prstGeom prst="rect">
            <a:avLst/>
          </a:prstGeom>
        </p:spPr>
        <p:txBody>
          <a:bodyPr lIns="0" tIns="0" rIns="0" bIns="0" rtlCol="0" anchor="t">
            <a:spAutoFit/>
          </a:bodyPr>
          <a:lstStyle/>
          <a:p>
            <a:pPr algn="l">
              <a:lnSpc>
                <a:spcPts val="5640"/>
              </a:lnSpc>
            </a:pPr>
            <a:r>
              <a:rPr lang="en-US" sz="4028">
                <a:solidFill>
                  <a:srgbClr val="211F1C"/>
                </a:solidFill>
                <a:latin typeface="Josefin Sans Bold"/>
              </a:rPr>
              <a:t>Các đặc trưng trong bộ dữ liệu</a:t>
            </a:r>
          </a:p>
        </p:txBody>
      </p:sp>
      <p:sp>
        <p:nvSpPr>
          <p:cNvPr id="7" name="TextBox 7"/>
          <p:cNvSpPr txBox="1"/>
          <p:nvPr/>
        </p:nvSpPr>
        <p:spPr>
          <a:xfrm>
            <a:off x="1028700" y="1656368"/>
            <a:ext cx="16348006" cy="8572027"/>
          </a:xfrm>
          <a:prstGeom prst="rect">
            <a:avLst/>
          </a:prstGeom>
        </p:spPr>
        <p:txBody>
          <a:bodyPr lIns="0" tIns="0" rIns="0" bIns="0" rtlCol="0" anchor="t">
            <a:spAutoFit/>
          </a:bodyPr>
          <a:lstStyle/>
          <a:p>
            <a:pPr algn="just">
              <a:lnSpc>
                <a:spcPts val="5011"/>
              </a:lnSpc>
            </a:pPr>
            <a:r>
              <a:rPr lang="en-US" sz="2847" dirty="0">
                <a:solidFill>
                  <a:srgbClr val="211F1C"/>
                </a:solidFill>
                <a:latin typeface="Roboto Mono"/>
              </a:rPr>
              <a:t> </a:t>
            </a:r>
            <a:r>
              <a:rPr lang="en-US" sz="2847" dirty="0" err="1">
                <a:solidFill>
                  <a:srgbClr val="211F1C"/>
                </a:solidFill>
                <a:latin typeface="Roboto Mono Bold"/>
              </a:rPr>
              <a:t>Bộ</a:t>
            </a:r>
            <a:r>
              <a:rPr lang="en-US" sz="2847" dirty="0">
                <a:solidFill>
                  <a:srgbClr val="211F1C"/>
                </a:solidFill>
                <a:latin typeface="Roboto Mono Bold"/>
              </a:rPr>
              <a:t> </a:t>
            </a:r>
            <a:r>
              <a:rPr lang="en-US" sz="2847" dirty="0" err="1">
                <a:solidFill>
                  <a:srgbClr val="211F1C"/>
                </a:solidFill>
                <a:latin typeface="Roboto Mono Bold"/>
              </a:rPr>
              <a:t>dữ</a:t>
            </a:r>
            <a:r>
              <a:rPr lang="en-US" sz="2847" dirty="0">
                <a:solidFill>
                  <a:srgbClr val="211F1C"/>
                </a:solidFill>
                <a:latin typeface="Roboto Mono Bold"/>
              </a:rPr>
              <a:t> </a:t>
            </a:r>
            <a:r>
              <a:rPr lang="en-US" sz="2847" dirty="0" err="1">
                <a:solidFill>
                  <a:srgbClr val="211F1C"/>
                </a:solidFill>
                <a:latin typeface="Roboto Mono Bold"/>
              </a:rPr>
              <a:t>liệu</a:t>
            </a:r>
            <a:r>
              <a:rPr lang="en-US" sz="2847" dirty="0">
                <a:solidFill>
                  <a:srgbClr val="211F1C"/>
                </a:solidFill>
                <a:latin typeface="Roboto Mono Bold"/>
              </a:rPr>
              <a:t> </a:t>
            </a:r>
            <a:r>
              <a:rPr lang="en-US" sz="2847" dirty="0" err="1">
                <a:solidFill>
                  <a:srgbClr val="211F1C"/>
                </a:solidFill>
                <a:latin typeface="Roboto Mono Bold"/>
              </a:rPr>
              <a:t>gồm</a:t>
            </a:r>
            <a:r>
              <a:rPr lang="en-US" sz="2847" dirty="0">
                <a:solidFill>
                  <a:srgbClr val="211F1C"/>
                </a:solidFill>
                <a:latin typeface="Roboto Mono Bold"/>
              </a:rPr>
              <a:t> 2 file </a:t>
            </a:r>
            <a:r>
              <a:rPr lang="en-US" sz="2847" dirty="0" err="1">
                <a:solidFill>
                  <a:srgbClr val="211F1C"/>
                </a:solidFill>
                <a:latin typeface="Roboto Mono Bold"/>
              </a:rPr>
              <a:t>train.csv</a:t>
            </a:r>
            <a:r>
              <a:rPr lang="en-US" sz="2847" dirty="0">
                <a:solidFill>
                  <a:srgbClr val="211F1C"/>
                </a:solidFill>
                <a:latin typeface="Roboto Mono Bold"/>
              </a:rPr>
              <a:t> </a:t>
            </a:r>
            <a:r>
              <a:rPr lang="en-US" sz="2847" dirty="0" err="1">
                <a:solidFill>
                  <a:srgbClr val="211F1C"/>
                </a:solidFill>
                <a:latin typeface="Roboto Mono Bold"/>
              </a:rPr>
              <a:t>và</a:t>
            </a:r>
            <a:r>
              <a:rPr lang="en-US" sz="2847" dirty="0">
                <a:solidFill>
                  <a:srgbClr val="211F1C"/>
                </a:solidFill>
                <a:latin typeface="Roboto Mono Bold"/>
              </a:rPr>
              <a:t> </a:t>
            </a:r>
            <a:r>
              <a:rPr lang="en-US" sz="2847" dirty="0" err="1">
                <a:solidFill>
                  <a:srgbClr val="211F1C"/>
                </a:solidFill>
                <a:latin typeface="Roboto Mono Bold"/>
              </a:rPr>
              <a:t>test.csv</a:t>
            </a:r>
            <a:r>
              <a:rPr lang="en-US" sz="2847" dirty="0">
                <a:solidFill>
                  <a:srgbClr val="211F1C"/>
                </a:solidFill>
                <a:latin typeface="Roboto Mono Bold"/>
              </a:rPr>
              <a:t> </a:t>
            </a:r>
            <a:r>
              <a:rPr lang="en-US" sz="2847" dirty="0" err="1">
                <a:solidFill>
                  <a:srgbClr val="211F1C"/>
                </a:solidFill>
                <a:latin typeface="Roboto Mono Bold"/>
              </a:rPr>
              <a:t>với</a:t>
            </a:r>
            <a:r>
              <a:rPr lang="en-US" sz="2847" dirty="0">
                <a:solidFill>
                  <a:srgbClr val="211F1C"/>
                </a:solidFill>
                <a:latin typeface="Roboto Mono Bold"/>
              </a:rPr>
              <a:t> </a:t>
            </a:r>
            <a:r>
              <a:rPr lang="en-US" sz="2847" dirty="0" err="1">
                <a:solidFill>
                  <a:srgbClr val="211F1C"/>
                </a:solidFill>
                <a:latin typeface="Roboto Mono Bold"/>
              </a:rPr>
              <a:t>các</a:t>
            </a:r>
            <a:r>
              <a:rPr lang="en-US" sz="2847" dirty="0">
                <a:solidFill>
                  <a:srgbClr val="211F1C"/>
                </a:solidFill>
                <a:latin typeface="Roboto Mono Bold"/>
              </a:rPr>
              <a:t> 12 </a:t>
            </a:r>
            <a:r>
              <a:rPr lang="en-US" sz="2847" dirty="0" err="1">
                <a:solidFill>
                  <a:srgbClr val="211F1C"/>
                </a:solidFill>
                <a:latin typeface="Roboto Mono Bold"/>
              </a:rPr>
              <a:t>đặc</a:t>
            </a:r>
            <a:r>
              <a:rPr lang="en-US" sz="2847" dirty="0">
                <a:solidFill>
                  <a:srgbClr val="211F1C"/>
                </a:solidFill>
                <a:latin typeface="Roboto Mono Bold"/>
              </a:rPr>
              <a:t> </a:t>
            </a:r>
            <a:r>
              <a:rPr lang="en-US" sz="2847" dirty="0" err="1">
                <a:solidFill>
                  <a:srgbClr val="211F1C"/>
                </a:solidFill>
                <a:latin typeface="Roboto Mono Bold"/>
              </a:rPr>
              <a:t>trưng</a:t>
            </a:r>
            <a:r>
              <a:rPr lang="en-US" sz="2847" dirty="0">
                <a:solidFill>
                  <a:srgbClr val="211F1C"/>
                </a:solidFill>
                <a:latin typeface="Roboto Mono Bold"/>
              </a:rPr>
              <a:t> </a:t>
            </a:r>
            <a:r>
              <a:rPr lang="en-US" sz="2847" dirty="0" err="1">
                <a:solidFill>
                  <a:srgbClr val="211F1C"/>
                </a:solidFill>
                <a:latin typeface="Roboto Mono Bold"/>
              </a:rPr>
              <a:t>được</a:t>
            </a:r>
            <a:r>
              <a:rPr lang="en-US" sz="2847" dirty="0">
                <a:solidFill>
                  <a:srgbClr val="211F1C"/>
                </a:solidFill>
                <a:latin typeface="Roboto Mono Bold"/>
              </a:rPr>
              <a:t> </a:t>
            </a:r>
            <a:r>
              <a:rPr lang="en-US" sz="2847" dirty="0" err="1">
                <a:solidFill>
                  <a:srgbClr val="211F1C"/>
                </a:solidFill>
                <a:latin typeface="Roboto Mono Bold"/>
              </a:rPr>
              <a:t>mô</a:t>
            </a:r>
            <a:r>
              <a:rPr lang="en-US" sz="2847" dirty="0">
                <a:solidFill>
                  <a:srgbClr val="211F1C"/>
                </a:solidFill>
                <a:latin typeface="Roboto Mono Bold"/>
              </a:rPr>
              <a:t> </a:t>
            </a:r>
            <a:r>
              <a:rPr lang="en-US" sz="2847" dirty="0" err="1">
                <a:solidFill>
                  <a:srgbClr val="211F1C"/>
                </a:solidFill>
                <a:latin typeface="Roboto Mono Bold"/>
              </a:rPr>
              <a:t>tả</a:t>
            </a:r>
            <a:r>
              <a:rPr lang="en-US" sz="2847" dirty="0">
                <a:solidFill>
                  <a:srgbClr val="211F1C"/>
                </a:solidFill>
                <a:latin typeface="Roboto Mono Bold"/>
              </a:rPr>
              <a:t> </a:t>
            </a:r>
            <a:r>
              <a:rPr lang="en-US" sz="2847" dirty="0" err="1">
                <a:solidFill>
                  <a:srgbClr val="211F1C"/>
                </a:solidFill>
                <a:latin typeface="Roboto Mono Bold"/>
              </a:rPr>
              <a:t>như</a:t>
            </a:r>
            <a:r>
              <a:rPr lang="en-US" sz="2847" dirty="0">
                <a:solidFill>
                  <a:srgbClr val="211F1C"/>
                </a:solidFill>
                <a:latin typeface="Roboto Mono Bold"/>
              </a:rPr>
              <a:t> </a:t>
            </a:r>
            <a:r>
              <a:rPr lang="en-US" sz="2847" dirty="0" err="1">
                <a:solidFill>
                  <a:srgbClr val="211F1C"/>
                </a:solidFill>
                <a:latin typeface="Roboto Mono Bold"/>
              </a:rPr>
              <a:t>sau</a:t>
            </a:r>
            <a:r>
              <a:rPr lang="en-US" sz="2847" dirty="0">
                <a:solidFill>
                  <a:srgbClr val="211F1C"/>
                </a:solidFill>
                <a:latin typeface="Roboto Mono Bold"/>
              </a:rPr>
              <a:t>:</a:t>
            </a:r>
          </a:p>
          <a:p>
            <a:pPr marL="585514" lvl="1" indent="-292757" algn="just">
              <a:lnSpc>
                <a:spcPts val="4773"/>
              </a:lnSpc>
              <a:buFont typeface="Arial"/>
              <a:buChar char="•"/>
            </a:pPr>
            <a:r>
              <a:rPr lang="en-US" sz="2711" dirty="0">
                <a:solidFill>
                  <a:srgbClr val="211F1C"/>
                </a:solidFill>
                <a:latin typeface="Roboto Mono Bold"/>
              </a:rPr>
              <a:t>gender</a:t>
            </a:r>
            <a:r>
              <a:rPr lang="en-US" sz="2711" dirty="0">
                <a:solidFill>
                  <a:srgbClr val="211F1C"/>
                </a:solidFill>
                <a:latin typeface="Roboto Mono"/>
              </a:rPr>
              <a:t>: </a:t>
            </a:r>
            <a:r>
              <a:rPr lang="en-US" sz="2711" dirty="0" err="1">
                <a:solidFill>
                  <a:srgbClr val="211F1C"/>
                </a:solidFill>
                <a:latin typeface="Roboto Mono"/>
              </a:rPr>
              <a:t>Giới</a:t>
            </a:r>
            <a:r>
              <a:rPr lang="en-US" sz="2711" dirty="0">
                <a:solidFill>
                  <a:srgbClr val="211F1C"/>
                </a:solidFill>
                <a:latin typeface="Roboto Mono"/>
              </a:rPr>
              <a:t> </a:t>
            </a:r>
            <a:r>
              <a:rPr lang="en-US" sz="2711" dirty="0" err="1">
                <a:solidFill>
                  <a:srgbClr val="211F1C"/>
                </a:solidFill>
                <a:latin typeface="Roboto Mono"/>
              </a:rPr>
              <a:t>tính</a:t>
            </a:r>
            <a:r>
              <a:rPr lang="en-US" sz="2711" dirty="0">
                <a:solidFill>
                  <a:srgbClr val="211F1C"/>
                </a:solidFill>
                <a:latin typeface="Roboto Mono"/>
              </a:rPr>
              <a:t> </a:t>
            </a:r>
            <a:r>
              <a:rPr lang="en-US" sz="2711" dirty="0" err="1">
                <a:solidFill>
                  <a:srgbClr val="211F1C"/>
                </a:solidFill>
                <a:latin typeface="Roboto Mono"/>
              </a:rPr>
              <a:t>của</a:t>
            </a:r>
            <a:r>
              <a:rPr lang="en-US" sz="2711" dirty="0">
                <a:solidFill>
                  <a:srgbClr val="211F1C"/>
                </a:solidFill>
                <a:latin typeface="Roboto Mono"/>
              </a:rPr>
              <a:t> </a:t>
            </a:r>
            <a:r>
              <a:rPr lang="en-US" sz="2711" dirty="0" err="1">
                <a:solidFill>
                  <a:srgbClr val="211F1C"/>
                </a:solidFill>
                <a:latin typeface="Roboto Mono"/>
              </a:rPr>
              <a:t>bệnh</a:t>
            </a:r>
            <a:r>
              <a:rPr lang="en-US" sz="2711" dirty="0">
                <a:solidFill>
                  <a:srgbClr val="211F1C"/>
                </a:solidFill>
                <a:latin typeface="Roboto Mono"/>
              </a:rPr>
              <a:t> </a:t>
            </a:r>
            <a:r>
              <a:rPr lang="en-US" sz="2711" dirty="0" err="1">
                <a:solidFill>
                  <a:srgbClr val="211F1C"/>
                </a:solidFill>
                <a:latin typeface="Roboto Mono"/>
              </a:rPr>
              <a:t>nhân</a:t>
            </a:r>
            <a:r>
              <a:rPr lang="en-US" sz="2711" dirty="0">
                <a:solidFill>
                  <a:srgbClr val="211F1C"/>
                </a:solidFill>
                <a:latin typeface="Roboto Mono"/>
              </a:rPr>
              <a:t>, "Male", "Female" </a:t>
            </a:r>
            <a:r>
              <a:rPr lang="en-US" sz="2711" dirty="0" err="1">
                <a:solidFill>
                  <a:srgbClr val="211F1C"/>
                </a:solidFill>
                <a:latin typeface="Roboto Mono"/>
              </a:rPr>
              <a:t>hoặc</a:t>
            </a:r>
            <a:r>
              <a:rPr lang="en-US" sz="2711" dirty="0">
                <a:solidFill>
                  <a:srgbClr val="211F1C"/>
                </a:solidFill>
                <a:latin typeface="Roboto Mono"/>
              </a:rPr>
              <a:t> "Other"</a:t>
            </a:r>
          </a:p>
          <a:p>
            <a:pPr marL="585514" lvl="1" indent="-292757" algn="just">
              <a:lnSpc>
                <a:spcPts val="4773"/>
              </a:lnSpc>
              <a:buFont typeface="Arial"/>
              <a:buChar char="•"/>
            </a:pPr>
            <a:r>
              <a:rPr lang="en-US" sz="2711" dirty="0">
                <a:solidFill>
                  <a:srgbClr val="211F1C"/>
                </a:solidFill>
                <a:latin typeface="Roboto Mono Bold"/>
              </a:rPr>
              <a:t>age</a:t>
            </a:r>
            <a:r>
              <a:rPr lang="en-US" sz="2711" dirty="0">
                <a:solidFill>
                  <a:srgbClr val="211F1C"/>
                </a:solidFill>
                <a:latin typeface="Roboto Mono"/>
              </a:rPr>
              <a:t>: </a:t>
            </a:r>
            <a:r>
              <a:rPr lang="en-US" sz="2711" dirty="0" err="1">
                <a:solidFill>
                  <a:srgbClr val="211F1C"/>
                </a:solidFill>
                <a:latin typeface="Roboto Mono"/>
              </a:rPr>
              <a:t>Tuổi</a:t>
            </a:r>
            <a:r>
              <a:rPr lang="en-US" sz="2711" dirty="0">
                <a:solidFill>
                  <a:srgbClr val="211F1C"/>
                </a:solidFill>
                <a:latin typeface="Roboto Mono"/>
              </a:rPr>
              <a:t> </a:t>
            </a:r>
            <a:r>
              <a:rPr lang="en-US" sz="2711" dirty="0" err="1">
                <a:solidFill>
                  <a:srgbClr val="211F1C"/>
                </a:solidFill>
                <a:latin typeface="Roboto Mono"/>
              </a:rPr>
              <a:t>bệnh</a:t>
            </a:r>
            <a:r>
              <a:rPr lang="en-US" sz="2711" dirty="0">
                <a:solidFill>
                  <a:srgbClr val="211F1C"/>
                </a:solidFill>
                <a:latin typeface="Roboto Mono"/>
              </a:rPr>
              <a:t> </a:t>
            </a:r>
            <a:r>
              <a:rPr lang="en-US" sz="2711" dirty="0" err="1">
                <a:solidFill>
                  <a:srgbClr val="211F1C"/>
                </a:solidFill>
                <a:latin typeface="Roboto Mono"/>
              </a:rPr>
              <a:t>nhân</a:t>
            </a:r>
            <a:endParaRPr lang="en-US" sz="2711" dirty="0">
              <a:solidFill>
                <a:srgbClr val="211F1C"/>
              </a:solidFill>
              <a:latin typeface="Roboto Mono"/>
            </a:endParaRPr>
          </a:p>
          <a:p>
            <a:pPr marL="585514" lvl="1" indent="-292757" algn="just">
              <a:lnSpc>
                <a:spcPts val="4773"/>
              </a:lnSpc>
              <a:buFont typeface="Arial"/>
              <a:buChar char="•"/>
            </a:pPr>
            <a:r>
              <a:rPr lang="en-US" sz="2711" dirty="0">
                <a:solidFill>
                  <a:srgbClr val="211F1C"/>
                </a:solidFill>
                <a:latin typeface="Roboto Mono Bold"/>
              </a:rPr>
              <a:t>hypertension</a:t>
            </a:r>
            <a:r>
              <a:rPr lang="en-US" sz="2711" dirty="0">
                <a:solidFill>
                  <a:srgbClr val="211F1C"/>
                </a:solidFill>
                <a:latin typeface="Roboto Mono"/>
              </a:rPr>
              <a:t>: </a:t>
            </a:r>
            <a:r>
              <a:rPr lang="en-US" sz="2711" dirty="0" err="1">
                <a:solidFill>
                  <a:srgbClr val="211F1C"/>
                </a:solidFill>
                <a:latin typeface="Roboto Mono"/>
              </a:rPr>
              <a:t>Chỉ</a:t>
            </a:r>
            <a:r>
              <a:rPr lang="en-US" sz="2711" dirty="0">
                <a:solidFill>
                  <a:srgbClr val="211F1C"/>
                </a:solidFill>
                <a:latin typeface="Roboto Mono"/>
              </a:rPr>
              <a:t> </a:t>
            </a:r>
            <a:r>
              <a:rPr lang="en-US" sz="2711" dirty="0" err="1">
                <a:solidFill>
                  <a:srgbClr val="211F1C"/>
                </a:solidFill>
                <a:latin typeface="Roboto Mono"/>
              </a:rPr>
              <a:t>số</a:t>
            </a:r>
            <a:r>
              <a:rPr lang="en-US" sz="2711" dirty="0">
                <a:solidFill>
                  <a:srgbClr val="211F1C"/>
                </a:solidFill>
                <a:latin typeface="Roboto Mono"/>
              </a:rPr>
              <a:t> </a:t>
            </a:r>
            <a:r>
              <a:rPr lang="en-US" sz="2711" dirty="0" err="1">
                <a:solidFill>
                  <a:srgbClr val="211F1C"/>
                </a:solidFill>
                <a:latin typeface="Roboto Mono"/>
              </a:rPr>
              <a:t>huyết</a:t>
            </a:r>
            <a:r>
              <a:rPr lang="en-US" sz="2711" dirty="0">
                <a:solidFill>
                  <a:srgbClr val="211F1C"/>
                </a:solidFill>
                <a:latin typeface="Roboto Mono"/>
              </a:rPr>
              <a:t> </a:t>
            </a:r>
            <a:r>
              <a:rPr lang="en-US" sz="2711" dirty="0" err="1">
                <a:solidFill>
                  <a:srgbClr val="211F1C"/>
                </a:solidFill>
                <a:latin typeface="Roboto Mono"/>
              </a:rPr>
              <a:t>áp</a:t>
            </a:r>
            <a:r>
              <a:rPr lang="en-US" sz="2711" dirty="0">
                <a:solidFill>
                  <a:srgbClr val="211F1C"/>
                </a:solidFill>
                <a:latin typeface="Roboto Mono"/>
              </a:rPr>
              <a:t>, </a:t>
            </a:r>
            <a:r>
              <a:rPr lang="en-US" sz="2711" dirty="0" err="1">
                <a:solidFill>
                  <a:srgbClr val="211F1C"/>
                </a:solidFill>
                <a:latin typeface="Roboto Mono"/>
              </a:rPr>
              <a:t>có</a:t>
            </a:r>
            <a:r>
              <a:rPr lang="en-US" sz="2711" dirty="0">
                <a:solidFill>
                  <a:srgbClr val="211F1C"/>
                </a:solidFill>
                <a:latin typeface="Roboto Mono"/>
              </a:rPr>
              <a:t> </a:t>
            </a:r>
            <a:r>
              <a:rPr lang="en-US" sz="2711" dirty="0" err="1">
                <a:solidFill>
                  <a:srgbClr val="211F1C"/>
                </a:solidFill>
                <a:latin typeface="Roboto Mono"/>
              </a:rPr>
              <a:t>giá</a:t>
            </a:r>
            <a:r>
              <a:rPr lang="en-US" sz="2711" dirty="0">
                <a:solidFill>
                  <a:srgbClr val="211F1C"/>
                </a:solidFill>
                <a:latin typeface="Roboto Mono"/>
              </a:rPr>
              <a:t> </a:t>
            </a:r>
            <a:r>
              <a:rPr lang="en-US" sz="2711" dirty="0" err="1">
                <a:solidFill>
                  <a:srgbClr val="211F1C"/>
                </a:solidFill>
                <a:latin typeface="Roboto Mono"/>
              </a:rPr>
              <a:t>trị</a:t>
            </a:r>
            <a:r>
              <a:rPr lang="en-US" sz="2711" dirty="0">
                <a:solidFill>
                  <a:srgbClr val="211F1C"/>
                </a:solidFill>
                <a:latin typeface="Roboto Mono"/>
              </a:rPr>
              <a:t> </a:t>
            </a:r>
            <a:r>
              <a:rPr lang="en-US" sz="2711" dirty="0" err="1">
                <a:solidFill>
                  <a:srgbClr val="211F1C"/>
                </a:solidFill>
                <a:latin typeface="Roboto Mono"/>
              </a:rPr>
              <a:t>là</a:t>
            </a:r>
            <a:r>
              <a:rPr lang="en-US" sz="2711" dirty="0">
                <a:solidFill>
                  <a:srgbClr val="211F1C"/>
                </a:solidFill>
                <a:latin typeface="Roboto Mono"/>
              </a:rPr>
              <a:t> 0 </a:t>
            </a:r>
            <a:r>
              <a:rPr lang="en-US" sz="2711" dirty="0" err="1">
                <a:solidFill>
                  <a:srgbClr val="211F1C"/>
                </a:solidFill>
                <a:latin typeface="Roboto Mono"/>
              </a:rPr>
              <a:t>nếu</a:t>
            </a:r>
            <a:r>
              <a:rPr lang="en-US" sz="2711" dirty="0">
                <a:solidFill>
                  <a:srgbClr val="211F1C"/>
                </a:solidFill>
                <a:latin typeface="Roboto Mono"/>
              </a:rPr>
              <a:t> </a:t>
            </a:r>
            <a:r>
              <a:rPr lang="en-US" sz="2711" dirty="0" err="1">
                <a:solidFill>
                  <a:srgbClr val="211F1C"/>
                </a:solidFill>
                <a:latin typeface="Roboto Mono"/>
              </a:rPr>
              <a:t>bệnh</a:t>
            </a:r>
            <a:r>
              <a:rPr lang="en-US" sz="2711" dirty="0">
                <a:solidFill>
                  <a:srgbClr val="211F1C"/>
                </a:solidFill>
                <a:latin typeface="Roboto Mono"/>
              </a:rPr>
              <a:t> </a:t>
            </a:r>
            <a:r>
              <a:rPr lang="en-US" sz="2711" dirty="0" err="1">
                <a:solidFill>
                  <a:srgbClr val="211F1C"/>
                </a:solidFill>
                <a:latin typeface="Roboto Mono"/>
              </a:rPr>
              <a:t>nhân</a:t>
            </a:r>
            <a:r>
              <a:rPr lang="en-US" sz="2711" dirty="0">
                <a:solidFill>
                  <a:srgbClr val="211F1C"/>
                </a:solidFill>
                <a:latin typeface="Roboto Mono"/>
              </a:rPr>
              <a:t> </a:t>
            </a:r>
            <a:r>
              <a:rPr lang="en-US" sz="2711" dirty="0" err="1">
                <a:solidFill>
                  <a:srgbClr val="211F1C"/>
                </a:solidFill>
                <a:latin typeface="Roboto Mono"/>
              </a:rPr>
              <a:t>không</a:t>
            </a:r>
            <a:r>
              <a:rPr lang="en-US" sz="2711" dirty="0">
                <a:solidFill>
                  <a:srgbClr val="211F1C"/>
                </a:solidFill>
                <a:latin typeface="Roboto Mono"/>
              </a:rPr>
              <a:t> </a:t>
            </a:r>
            <a:r>
              <a:rPr lang="en-US" sz="2711" dirty="0" err="1">
                <a:solidFill>
                  <a:srgbClr val="211F1C"/>
                </a:solidFill>
                <a:latin typeface="Roboto Mono"/>
              </a:rPr>
              <a:t>bị</a:t>
            </a:r>
            <a:r>
              <a:rPr lang="en-US" sz="2711" dirty="0">
                <a:solidFill>
                  <a:srgbClr val="211F1C"/>
                </a:solidFill>
                <a:latin typeface="Roboto Mono"/>
              </a:rPr>
              <a:t> </a:t>
            </a:r>
            <a:r>
              <a:rPr lang="en-US" sz="2711" dirty="0" err="1">
                <a:solidFill>
                  <a:srgbClr val="211F1C"/>
                </a:solidFill>
                <a:latin typeface="Roboto Mono"/>
              </a:rPr>
              <a:t>tăng</a:t>
            </a:r>
            <a:r>
              <a:rPr lang="en-US" sz="2711" dirty="0">
                <a:solidFill>
                  <a:srgbClr val="211F1C"/>
                </a:solidFill>
                <a:latin typeface="Roboto Mono"/>
              </a:rPr>
              <a:t> </a:t>
            </a:r>
            <a:r>
              <a:rPr lang="en-US" sz="2711" dirty="0" err="1">
                <a:solidFill>
                  <a:srgbClr val="211F1C"/>
                </a:solidFill>
                <a:latin typeface="Roboto Mono"/>
              </a:rPr>
              <a:t>huyết</a:t>
            </a:r>
            <a:r>
              <a:rPr lang="en-US" sz="2711" dirty="0">
                <a:solidFill>
                  <a:srgbClr val="211F1C"/>
                </a:solidFill>
                <a:latin typeface="Roboto Mono"/>
              </a:rPr>
              <a:t> </a:t>
            </a:r>
            <a:r>
              <a:rPr lang="en-US" sz="2711" dirty="0" err="1">
                <a:solidFill>
                  <a:srgbClr val="211F1C"/>
                </a:solidFill>
                <a:latin typeface="Roboto Mono"/>
              </a:rPr>
              <a:t>áp</a:t>
            </a:r>
            <a:r>
              <a:rPr lang="en-US" sz="2711" dirty="0">
                <a:solidFill>
                  <a:srgbClr val="211F1C"/>
                </a:solidFill>
                <a:latin typeface="Roboto Mono"/>
              </a:rPr>
              <a:t>, 1 </a:t>
            </a:r>
            <a:r>
              <a:rPr lang="en-US" sz="2711" dirty="0" err="1">
                <a:solidFill>
                  <a:srgbClr val="211F1C"/>
                </a:solidFill>
                <a:latin typeface="Roboto Mono"/>
              </a:rPr>
              <a:t>nếu</a:t>
            </a:r>
            <a:r>
              <a:rPr lang="en-US" sz="2711" dirty="0">
                <a:solidFill>
                  <a:srgbClr val="211F1C"/>
                </a:solidFill>
                <a:latin typeface="Roboto Mono"/>
              </a:rPr>
              <a:t> </a:t>
            </a:r>
            <a:r>
              <a:rPr lang="en-US" sz="2711" dirty="0" err="1">
                <a:solidFill>
                  <a:srgbClr val="211F1C"/>
                </a:solidFill>
                <a:latin typeface="Roboto Mono"/>
              </a:rPr>
              <a:t>bệnh</a:t>
            </a:r>
            <a:r>
              <a:rPr lang="en-US" sz="2711" dirty="0">
                <a:solidFill>
                  <a:srgbClr val="211F1C"/>
                </a:solidFill>
                <a:latin typeface="Roboto Mono"/>
              </a:rPr>
              <a:t> </a:t>
            </a:r>
            <a:r>
              <a:rPr lang="en-US" sz="2711" dirty="0" err="1">
                <a:solidFill>
                  <a:srgbClr val="211F1C"/>
                </a:solidFill>
                <a:latin typeface="Roboto Mono"/>
              </a:rPr>
              <a:t>nhân</a:t>
            </a:r>
            <a:r>
              <a:rPr lang="en-US" sz="2711" dirty="0">
                <a:solidFill>
                  <a:srgbClr val="211F1C"/>
                </a:solidFill>
                <a:latin typeface="Roboto Mono"/>
              </a:rPr>
              <a:t> </a:t>
            </a:r>
            <a:r>
              <a:rPr lang="en-US" sz="2711" dirty="0" err="1">
                <a:solidFill>
                  <a:srgbClr val="211F1C"/>
                </a:solidFill>
                <a:latin typeface="Roboto Mono"/>
              </a:rPr>
              <a:t>bị</a:t>
            </a:r>
            <a:r>
              <a:rPr lang="en-US" sz="2711" dirty="0">
                <a:solidFill>
                  <a:srgbClr val="211F1C"/>
                </a:solidFill>
                <a:latin typeface="Roboto Mono"/>
              </a:rPr>
              <a:t> </a:t>
            </a:r>
            <a:r>
              <a:rPr lang="en-US" sz="2711" dirty="0" err="1">
                <a:solidFill>
                  <a:srgbClr val="211F1C"/>
                </a:solidFill>
                <a:latin typeface="Roboto Mono"/>
              </a:rPr>
              <a:t>tăng</a:t>
            </a:r>
            <a:r>
              <a:rPr lang="en-US" sz="2711" dirty="0">
                <a:solidFill>
                  <a:srgbClr val="211F1C"/>
                </a:solidFill>
                <a:latin typeface="Roboto Mono"/>
              </a:rPr>
              <a:t> </a:t>
            </a:r>
            <a:r>
              <a:rPr lang="en-US" sz="2711" dirty="0" err="1">
                <a:solidFill>
                  <a:srgbClr val="211F1C"/>
                </a:solidFill>
                <a:latin typeface="Roboto Mono"/>
              </a:rPr>
              <a:t>huyết</a:t>
            </a:r>
            <a:r>
              <a:rPr lang="en-US" sz="2711" dirty="0">
                <a:solidFill>
                  <a:srgbClr val="211F1C"/>
                </a:solidFill>
                <a:latin typeface="Roboto Mono"/>
              </a:rPr>
              <a:t> </a:t>
            </a:r>
            <a:r>
              <a:rPr lang="en-US" sz="2711" dirty="0" err="1">
                <a:solidFill>
                  <a:srgbClr val="211F1C"/>
                </a:solidFill>
                <a:latin typeface="Roboto Mono"/>
              </a:rPr>
              <a:t>áp</a:t>
            </a:r>
            <a:endParaRPr lang="en-US" sz="2711" dirty="0">
              <a:solidFill>
                <a:srgbClr val="211F1C"/>
              </a:solidFill>
              <a:latin typeface="Roboto Mono"/>
            </a:endParaRPr>
          </a:p>
          <a:p>
            <a:pPr marL="585514" lvl="1" indent="-292757" algn="just">
              <a:lnSpc>
                <a:spcPts val="4773"/>
              </a:lnSpc>
              <a:buFont typeface="Arial"/>
              <a:buChar char="•"/>
            </a:pPr>
            <a:r>
              <a:rPr lang="en-US" sz="2711" dirty="0" err="1">
                <a:solidFill>
                  <a:srgbClr val="211F1C"/>
                </a:solidFill>
                <a:latin typeface="Roboto Mono Bold"/>
              </a:rPr>
              <a:t>heart_disease</a:t>
            </a:r>
            <a:r>
              <a:rPr lang="en-US" sz="2711" dirty="0">
                <a:solidFill>
                  <a:srgbClr val="211F1C"/>
                </a:solidFill>
                <a:latin typeface="Roboto Mono"/>
              </a:rPr>
              <a:t>: </a:t>
            </a:r>
            <a:r>
              <a:rPr lang="en-US" sz="2711" dirty="0" err="1">
                <a:solidFill>
                  <a:srgbClr val="211F1C"/>
                </a:solidFill>
                <a:latin typeface="Roboto Mono"/>
              </a:rPr>
              <a:t>Chỉ</a:t>
            </a:r>
            <a:r>
              <a:rPr lang="en-US" sz="2711" dirty="0">
                <a:solidFill>
                  <a:srgbClr val="211F1C"/>
                </a:solidFill>
                <a:latin typeface="Roboto Mono"/>
              </a:rPr>
              <a:t> </a:t>
            </a:r>
            <a:r>
              <a:rPr lang="en-US" sz="2711" dirty="0" err="1">
                <a:solidFill>
                  <a:srgbClr val="211F1C"/>
                </a:solidFill>
                <a:latin typeface="Roboto Mono"/>
              </a:rPr>
              <a:t>số</a:t>
            </a:r>
            <a:r>
              <a:rPr lang="en-US" sz="2711" dirty="0">
                <a:solidFill>
                  <a:srgbClr val="211F1C"/>
                </a:solidFill>
                <a:latin typeface="Roboto Mono"/>
              </a:rPr>
              <a:t> </a:t>
            </a:r>
            <a:r>
              <a:rPr lang="en-US" sz="2711" dirty="0" err="1">
                <a:solidFill>
                  <a:srgbClr val="211F1C"/>
                </a:solidFill>
                <a:latin typeface="Roboto Mono"/>
              </a:rPr>
              <a:t>về</a:t>
            </a:r>
            <a:r>
              <a:rPr lang="en-US" sz="2711" dirty="0">
                <a:solidFill>
                  <a:srgbClr val="211F1C"/>
                </a:solidFill>
                <a:latin typeface="Roboto Mono"/>
              </a:rPr>
              <a:t> </a:t>
            </a:r>
            <a:r>
              <a:rPr lang="en-US" sz="2711" dirty="0" err="1">
                <a:solidFill>
                  <a:srgbClr val="211F1C"/>
                </a:solidFill>
                <a:latin typeface="Roboto Mono"/>
              </a:rPr>
              <a:t>tim</a:t>
            </a:r>
            <a:r>
              <a:rPr lang="en-US" sz="2711" dirty="0">
                <a:solidFill>
                  <a:srgbClr val="211F1C"/>
                </a:solidFill>
                <a:latin typeface="Roboto Mono"/>
              </a:rPr>
              <a:t>, </a:t>
            </a:r>
            <a:r>
              <a:rPr lang="en-US" sz="2711" dirty="0" err="1">
                <a:solidFill>
                  <a:srgbClr val="211F1C"/>
                </a:solidFill>
                <a:latin typeface="Roboto Mono"/>
              </a:rPr>
              <a:t>có</a:t>
            </a:r>
            <a:r>
              <a:rPr lang="en-US" sz="2711" dirty="0">
                <a:solidFill>
                  <a:srgbClr val="211F1C"/>
                </a:solidFill>
                <a:latin typeface="Roboto Mono"/>
              </a:rPr>
              <a:t> </a:t>
            </a:r>
            <a:r>
              <a:rPr lang="en-US" sz="2711" dirty="0" err="1">
                <a:solidFill>
                  <a:srgbClr val="211F1C"/>
                </a:solidFill>
                <a:latin typeface="Roboto Mono"/>
              </a:rPr>
              <a:t>giá</a:t>
            </a:r>
            <a:r>
              <a:rPr lang="en-US" sz="2711" dirty="0">
                <a:solidFill>
                  <a:srgbClr val="211F1C"/>
                </a:solidFill>
                <a:latin typeface="Roboto Mono"/>
              </a:rPr>
              <a:t> </a:t>
            </a:r>
            <a:r>
              <a:rPr lang="en-US" sz="2711" dirty="0" err="1">
                <a:solidFill>
                  <a:srgbClr val="211F1C"/>
                </a:solidFill>
                <a:latin typeface="Roboto Mono"/>
              </a:rPr>
              <a:t>trị</a:t>
            </a:r>
            <a:r>
              <a:rPr lang="en-US" sz="2711" dirty="0">
                <a:solidFill>
                  <a:srgbClr val="211F1C"/>
                </a:solidFill>
                <a:latin typeface="Roboto Mono"/>
              </a:rPr>
              <a:t> </a:t>
            </a:r>
            <a:r>
              <a:rPr lang="en-US" sz="2711" dirty="0" err="1">
                <a:solidFill>
                  <a:srgbClr val="211F1C"/>
                </a:solidFill>
                <a:latin typeface="Roboto Mono"/>
              </a:rPr>
              <a:t>là</a:t>
            </a:r>
            <a:r>
              <a:rPr lang="en-US" sz="2711" dirty="0">
                <a:solidFill>
                  <a:srgbClr val="211F1C"/>
                </a:solidFill>
                <a:latin typeface="Roboto Mono"/>
              </a:rPr>
              <a:t> 0 </a:t>
            </a:r>
            <a:r>
              <a:rPr lang="en-US" sz="2711" dirty="0" err="1">
                <a:solidFill>
                  <a:srgbClr val="211F1C"/>
                </a:solidFill>
                <a:latin typeface="Roboto Mono"/>
              </a:rPr>
              <a:t>nếu</a:t>
            </a:r>
            <a:r>
              <a:rPr lang="en-US" sz="2711" dirty="0">
                <a:solidFill>
                  <a:srgbClr val="211F1C"/>
                </a:solidFill>
                <a:latin typeface="Roboto Mono"/>
              </a:rPr>
              <a:t> </a:t>
            </a:r>
            <a:r>
              <a:rPr lang="en-US" sz="2711" dirty="0" err="1">
                <a:solidFill>
                  <a:srgbClr val="211F1C"/>
                </a:solidFill>
                <a:latin typeface="Roboto Mono"/>
              </a:rPr>
              <a:t>bệnh</a:t>
            </a:r>
            <a:r>
              <a:rPr lang="en-US" sz="2711" dirty="0">
                <a:solidFill>
                  <a:srgbClr val="211F1C"/>
                </a:solidFill>
                <a:latin typeface="Roboto Mono"/>
              </a:rPr>
              <a:t> </a:t>
            </a:r>
            <a:r>
              <a:rPr lang="en-US" sz="2711" dirty="0" err="1">
                <a:solidFill>
                  <a:srgbClr val="211F1C"/>
                </a:solidFill>
                <a:latin typeface="Roboto Mono"/>
              </a:rPr>
              <a:t>nhân</a:t>
            </a:r>
            <a:r>
              <a:rPr lang="en-US" sz="2711" dirty="0">
                <a:solidFill>
                  <a:srgbClr val="211F1C"/>
                </a:solidFill>
                <a:latin typeface="Roboto Mono"/>
              </a:rPr>
              <a:t> </a:t>
            </a:r>
            <a:r>
              <a:rPr lang="en-US" sz="2711" dirty="0" err="1">
                <a:solidFill>
                  <a:srgbClr val="211F1C"/>
                </a:solidFill>
                <a:latin typeface="Roboto Mono"/>
              </a:rPr>
              <a:t>không</a:t>
            </a:r>
            <a:r>
              <a:rPr lang="en-US" sz="2711" dirty="0">
                <a:solidFill>
                  <a:srgbClr val="211F1C"/>
                </a:solidFill>
                <a:latin typeface="Roboto Mono"/>
              </a:rPr>
              <a:t> </a:t>
            </a:r>
            <a:r>
              <a:rPr lang="en-US" sz="2711" dirty="0" err="1">
                <a:solidFill>
                  <a:srgbClr val="211F1C"/>
                </a:solidFill>
                <a:latin typeface="Roboto Mono"/>
              </a:rPr>
              <a:t>mắc</a:t>
            </a:r>
            <a:r>
              <a:rPr lang="en-US" sz="2711" dirty="0">
                <a:solidFill>
                  <a:srgbClr val="211F1C"/>
                </a:solidFill>
                <a:latin typeface="Roboto Mono"/>
              </a:rPr>
              <a:t> </a:t>
            </a:r>
            <a:r>
              <a:rPr lang="en-US" sz="2711" dirty="0" err="1">
                <a:solidFill>
                  <a:srgbClr val="211F1C"/>
                </a:solidFill>
                <a:latin typeface="Roboto Mono"/>
              </a:rPr>
              <a:t>bệnh</a:t>
            </a:r>
            <a:r>
              <a:rPr lang="en-US" sz="2711" dirty="0">
                <a:solidFill>
                  <a:srgbClr val="211F1C"/>
                </a:solidFill>
                <a:latin typeface="Roboto Mono"/>
              </a:rPr>
              <a:t> </a:t>
            </a:r>
            <a:r>
              <a:rPr lang="en-US" sz="2711" dirty="0" err="1">
                <a:solidFill>
                  <a:srgbClr val="211F1C"/>
                </a:solidFill>
                <a:latin typeface="Roboto Mono"/>
              </a:rPr>
              <a:t>tim</a:t>
            </a:r>
            <a:r>
              <a:rPr lang="en-US" sz="2711" dirty="0">
                <a:solidFill>
                  <a:srgbClr val="211F1C"/>
                </a:solidFill>
                <a:latin typeface="Roboto Mono"/>
              </a:rPr>
              <a:t>, 1 </a:t>
            </a:r>
            <a:r>
              <a:rPr lang="en-US" sz="2711" dirty="0" err="1">
                <a:solidFill>
                  <a:srgbClr val="211F1C"/>
                </a:solidFill>
                <a:latin typeface="Roboto Mono"/>
              </a:rPr>
              <a:t>nếu</a:t>
            </a:r>
            <a:r>
              <a:rPr lang="en-US" sz="2711" dirty="0">
                <a:solidFill>
                  <a:srgbClr val="211F1C"/>
                </a:solidFill>
                <a:latin typeface="Roboto Mono"/>
              </a:rPr>
              <a:t> </a:t>
            </a:r>
            <a:r>
              <a:rPr lang="en-US" sz="2711" dirty="0" err="1">
                <a:solidFill>
                  <a:srgbClr val="211F1C"/>
                </a:solidFill>
                <a:latin typeface="Roboto Mono"/>
              </a:rPr>
              <a:t>bệnh</a:t>
            </a:r>
            <a:r>
              <a:rPr lang="en-US" sz="2711" dirty="0">
                <a:solidFill>
                  <a:srgbClr val="211F1C"/>
                </a:solidFill>
                <a:latin typeface="Roboto Mono"/>
              </a:rPr>
              <a:t> </a:t>
            </a:r>
            <a:r>
              <a:rPr lang="en-US" sz="2711" dirty="0" err="1">
                <a:solidFill>
                  <a:srgbClr val="211F1C"/>
                </a:solidFill>
                <a:latin typeface="Roboto Mono"/>
              </a:rPr>
              <a:t>nhân</a:t>
            </a:r>
            <a:r>
              <a:rPr lang="en-US" sz="2711" dirty="0">
                <a:solidFill>
                  <a:srgbClr val="211F1C"/>
                </a:solidFill>
                <a:latin typeface="Roboto Mono"/>
              </a:rPr>
              <a:t> </a:t>
            </a:r>
            <a:r>
              <a:rPr lang="en-US" sz="2711" dirty="0" err="1">
                <a:solidFill>
                  <a:srgbClr val="211F1C"/>
                </a:solidFill>
                <a:latin typeface="Roboto Mono"/>
              </a:rPr>
              <a:t>mắc</a:t>
            </a:r>
            <a:r>
              <a:rPr lang="en-US" sz="2711" dirty="0">
                <a:solidFill>
                  <a:srgbClr val="211F1C"/>
                </a:solidFill>
                <a:latin typeface="Roboto Mono"/>
              </a:rPr>
              <a:t> </a:t>
            </a:r>
            <a:r>
              <a:rPr lang="en-US" sz="2711" dirty="0" err="1">
                <a:solidFill>
                  <a:srgbClr val="211F1C"/>
                </a:solidFill>
                <a:latin typeface="Roboto Mono"/>
              </a:rPr>
              <a:t>bệnh</a:t>
            </a:r>
            <a:r>
              <a:rPr lang="en-US" sz="2711" dirty="0">
                <a:solidFill>
                  <a:srgbClr val="211F1C"/>
                </a:solidFill>
                <a:latin typeface="Roboto Mono"/>
              </a:rPr>
              <a:t> </a:t>
            </a:r>
            <a:r>
              <a:rPr lang="en-US" sz="2711" dirty="0" err="1">
                <a:solidFill>
                  <a:srgbClr val="211F1C"/>
                </a:solidFill>
                <a:latin typeface="Roboto Mono"/>
              </a:rPr>
              <a:t>tim</a:t>
            </a:r>
            <a:endParaRPr lang="en-US" sz="2711" dirty="0">
              <a:solidFill>
                <a:srgbClr val="211F1C"/>
              </a:solidFill>
              <a:latin typeface="Roboto Mono"/>
            </a:endParaRPr>
          </a:p>
          <a:p>
            <a:pPr marL="585514" lvl="1" indent="-292757" algn="just">
              <a:lnSpc>
                <a:spcPts val="4773"/>
              </a:lnSpc>
              <a:buFont typeface="Arial"/>
              <a:buChar char="•"/>
            </a:pPr>
            <a:r>
              <a:rPr lang="en-US" sz="2711" dirty="0" err="1">
                <a:solidFill>
                  <a:srgbClr val="211F1C"/>
                </a:solidFill>
                <a:latin typeface="Roboto Mono Bold"/>
              </a:rPr>
              <a:t>ever_married</a:t>
            </a:r>
            <a:r>
              <a:rPr lang="en-US" sz="2711" dirty="0">
                <a:solidFill>
                  <a:srgbClr val="211F1C"/>
                </a:solidFill>
                <a:latin typeface="Roboto Mono"/>
              </a:rPr>
              <a:t>: </a:t>
            </a:r>
            <a:r>
              <a:rPr lang="en-US" sz="2711" dirty="0" err="1">
                <a:solidFill>
                  <a:srgbClr val="211F1C"/>
                </a:solidFill>
                <a:latin typeface="Roboto Mono"/>
              </a:rPr>
              <a:t>Tình</a:t>
            </a:r>
            <a:r>
              <a:rPr lang="en-US" sz="2711" dirty="0">
                <a:solidFill>
                  <a:srgbClr val="211F1C"/>
                </a:solidFill>
                <a:latin typeface="Roboto Mono"/>
              </a:rPr>
              <a:t> </a:t>
            </a:r>
            <a:r>
              <a:rPr lang="en-US" sz="2711" dirty="0" err="1">
                <a:solidFill>
                  <a:srgbClr val="211F1C"/>
                </a:solidFill>
                <a:latin typeface="Roboto Mono"/>
              </a:rPr>
              <a:t>trạng</a:t>
            </a:r>
            <a:r>
              <a:rPr lang="en-US" sz="2711" dirty="0">
                <a:solidFill>
                  <a:srgbClr val="211F1C"/>
                </a:solidFill>
                <a:latin typeface="Roboto Mono"/>
              </a:rPr>
              <a:t> </a:t>
            </a:r>
            <a:r>
              <a:rPr lang="en-US" sz="2711" dirty="0" err="1">
                <a:solidFill>
                  <a:srgbClr val="211F1C"/>
                </a:solidFill>
                <a:latin typeface="Roboto Mono"/>
              </a:rPr>
              <a:t>kết</a:t>
            </a:r>
            <a:r>
              <a:rPr lang="en-US" sz="2711" dirty="0">
                <a:solidFill>
                  <a:srgbClr val="211F1C"/>
                </a:solidFill>
                <a:latin typeface="Roboto Mono"/>
              </a:rPr>
              <a:t> </a:t>
            </a:r>
            <a:r>
              <a:rPr lang="en-US" sz="2711" dirty="0" err="1">
                <a:solidFill>
                  <a:srgbClr val="211F1C"/>
                </a:solidFill>
                <a:latin typeface="Roboto Mono"/>
              </a:rPr>
              <a:t>hôn</a:t>
            </a:r>
            <a:r>
              <a:rPr lang="en-US" sz="2711" dirty="0">
                <a:solidFill>
                  <a:srgbClr val="211F1C"/>
                </a:solidFill>
                <a:latin typeface="Roboto Mono"/>
              </a:rPr>
              <a:t>, "No" </a:t>
            </a:r>
            <a:r>
              <a:rPr lang="en-US" sz="2711" dirty="0" err="1">
                <a:solidFill>
                  <a:srgbClr val="211F1C"/>
                </a:solidFill>
                <a:latin typeface="Roboto Mono"/>
              </a:rPr>
              <a:t>hoặc</a:t>
            </a:r>
            <a:r>
              <a:rPr lang="en-US" sz="2711" dirty="0">
                <a:solidFill>
                  <a:srgbClr val="211F1C"/>
                </a:solidFill>
                <a:latin typeface="Roboto Mono"/>
              </a:rPr>
              <a:t> "Yes"</a:t>
            </a:r>
          </a:p>
          <a:p>
            <a:pPr marL="585514" lvl="1" indent="-292757" algn="just">
              <a:lnSpc>
                <a:spcPts val="4773"/>
              </a:lnSpc>
              <a:buFont typeface="Arial"/>
              <a:buChar char="•"/>
            </a:pPr>
            <a:r>
              <a:rPr lang="en-US" sz="2711" dirty="0" err="1">
                <a:solidFill>
                  <a:srgbClr val="211F1C"/>
                </a:solidFill>
                <a:latin typeface="Roboto Mono Bold"/>
              </a:rPr>
              <a:t>work_type</a:t>
            </a:r>
            <a:r>
              <a:rPr lang="en-US" sz="2711" dirty="0">
                <a:solidFill>
                  <a:srgbClr val="211F1C"/>
                </a:solidFill>
                <a:latin typeface="Roboto Mono"/>
              </a:rPr>
              <a:t>: </a:t>
            </a:r>
            <a:r>
              <a:rPr lang="en-US" sz="2711" dirty="0" err="1">
                <a:solidFill>
                  <a:srgbClr val="211F1C"/>
                </a:solidFill>
                <a:latin typeface="Roboto Mono"/>
              </a:rPr>
              <a:t>Loại</a:t>
            </a:r>
            <a:r>
              <a:rPr lang="en-US" sz="2711" dirty="0">
                <a:solidFill>
                  <a:srgbClr val="211F1C"/>
                </a:solidFill>
                <a:latin typeface="Roboto Mono"/>
              </a:rPr>
              <a:t> </a:t>
            </a:r>
            <a:r>
              <a:rPr lang="en-US" sz="2711" dirty="0" err="1">
                <a:solidFill>
                  <a:srgbClr val="211F1C"/>
                </a:solidFill>
                <a:latin typeface="Roboto Mono"/>
              </a:rPr>
              <a:t>công</a:t>
            </a:r>
            <a:r>
              <a:rPr lang="en-US" sz="2711" dirty="0">
                <a:solidFill>
                  <a:srgbClr val="211F1C"/>
                </a:solidFill>
                <a:latin typeface="Roboto Mono"/>
              </a:rPr>
              <a:t> </a:t>
            </a:r>
            <a:r>
              <a:rPr lang="en-US" sz="2711" dirty="0" err="1">
                <a:solidFill>
                  <a:srgbClr val="211F1C"/>
                </a:solidFill>
                <a:latin typeface="Roboto Mono"/>
              </a:rPr>
              <a:t>việc</a:t>
            </a:r>
            <a:r>
              <a:rPr lang="en-US" sz="2711" dirty="0">
                <a:solidFill>
                  <a:srgbClr val="211F1C"/>
                </a:solidFill>
                <a:latin typeface="Roboto Mono"/>
              </a:rPr>
              <a:t> </a:t>
            </a:r>
            <a:r>
              <a:rPr lang="en-US" sz="2711" dirty="0" err="1">
                <a:solidFill>
                  <a:srgbClr val="211F1C"/>
                </a:solidFill>
                <a:latin typeface="Roboto Mono"/>
              </a:rPr>
              <a:t>mà</a:t>
            </a:r>
            <a:r>
              <a:rPr lang="en-US" sz="2711" dirty="0">
                <a:solidFill>
                  <a:srgbClr val="211F1C"/>
                </a:solidFill>
                <a:latin typeface="Roboto Mono"/>
              </a:rPr>
              <a:t> </a:t>
            </a:r>
            <a:r>
              <a:rPr lang="en-US" sz="2711" dirty="0" err="1">
                <a:solidFill>
                  <a:srgbClr val="211F1C"/>
                </a:solidFill>
                <a:latin typeface="Roboto Mono"/>
              </a:rPr>
              <a:t>bệnh</a:t>
            </a:r>
            <a:r>
              <a:rPr lang="en-US" sz="2711" dirty="0">
                <a:solidFill>
                  <a:srgbClr val="211F1C"/>
                </a:solidFill>
                <a:latin typeface="Roboto Mono"/>
              </a:rPr>
              <a:t> </a:t>
            </a:r>
            <a:r>
              <a:rPr lang="en-US" sz="2711" dirty="0" err="1">
                <a:solidFill>
                  <a:srgbClr val="211F1C"/>
                </a:solidFill>
                <a:latin typeface="Roboto Mono"/>
              </a:rPr>
              <a:t>nhân</a:t>
            </a:r>
            <a:r>
              <a:rPr lang="en-US" sz="2711" dirty="0">
                <a:solidFill>
                  <a:srgbClr val="211F1C"/>
                </a:solidFill>
                <a:latin typeface="Roboto Mono"/>
              </a:rPr>
              <a:t> </a:t>
            </a:r>
            <a:r>
              <a:rPr lang="en-US" sz="2711" dirty="0" err="1">
                <a:solidFill>
                  <a:srgbClr val="211F1C"/>
                </a:solidFill>
                <a:latin typeface="Roboto Mono"/>
              </a:rPr>
              <a:t>đang</a:t>
            </a:r>
            <a:r>
              <a:rPr lang="en-US" sz="2711" dirty="0">
                <a:solidFill>
                  <a:srgbClr val="211F1C"/>
                </a:solidFill>
                <a:latin typeface="Roboto Mono"/>
              </a:rPr>
              <a:t> </a:t>
            </a:r>
            <a:r>
              <a:rPr lang="en-US" sz="2711" dirty="0" err="1">
                <a:solidFill>
                  <a:srgbClr val="211F1C"/>
                </a:solidFill>
                <a:latin typeface="Roboto Mono"/>
              </a:rPr>
              <a:t>làm</a:t>
            </a:r>
            <a:r>
              <a:rPr lang="en-US" sz="2711" dirty="0">
                <a:solidFill>
                  <a:srgbClr val="211F1C"/>
                </a:solidFill>
                <a:latin typeface="Roboto Mono"/>
              </a:rPr>
              <a:t>, "children", "</a:t>
            </a:r>
            <a:r>
              <a:rPr lang="en-US" sz="2711" dirty="0" err="1">
                <a:solidFill>
                  <a:srgbClr val="211F1C"/>
                </a:solidFill>
                <a:latin typeface="Roboto Mono"/>
              </a:rPr>
              <a:t>Govt_jov</a:t>
            </a:r>
            <a:r>
              <a:rPr lang="en-US" sz="2711" dirty="0">
                <a:solidFill>
                  <a:srgbClr val="211F1C"/>
                </a:solidFill>
                <a:latin typeface="Roboto Mono"/>
              </a:rPr>
              <a:t>", "</a:t>
            </a:r>
            <a:r>
              <a:rPr lang="en-US" sz="2711" dirty="0" err="1">
                <a:solidFill>
                  <a:srgbClr val="211F1C"/>
                </a:solidFill>
                <a:latin typeface="Roboto Mono"/>
              </a:rPr>
              <a:t>Never_worked</a:t>
            </a:r>
            <a:r>
              <a:rPr lang="en-US" sz="2711" dirty="0">
                <a:solidFill>
                  <a:srgbClr val="211F1C"/>
                </a:solidFill>
                <a:latin typeface="Roboto Mono"/>
              </a:rPr>
              <a:t>", "Private" </a:t>
            </a:r>
            <a:r>
              <a:rPr lang="en-US" sz="2711" dirty="0" err="1">
                <a:solidFill>
                  <a:srgbClr val="211F1C"/>
                </a:solidFill>
                <a:latin typeface="Roboto Mono"/>
              </a:rPr>
              <a:t>hoặc</a:t>
            </a:r>
            <a:r>
              <a:rPr lang="en-US" sz="2711" dirty="0">
                <a:solidFill>
                  <a:srgbClr val="211F1C"/>
                </a:solidFill>
                <a:latin typeface="Roboto Mono"/>
              </a:rPr>
              <a:t> "Self-employed"</a:t>
            </a:r>
          </a:p>
          <a:p>
            <a:pPr marL="585514" lvl="1" indent="-292757" algn="just">
              <a:lnSpc>
                <a:spcPts val="4773"/>
              </a:lnSpc>
              <a:buFont typeface="Arial"/>
              <a:buChar char="•"/>
            </a:pPr>
            <a:r>
              <a:rPr lang="en-US" sz="2711" dirty="0" err="1">
                <a:solidFill>
                  <a:srgbClr val="211F1C"/>
                </a:solidFill>
                <a:latin typeface="Roboto Mono Bold"/>
              </a:rPr>
              <a:t>Residence_type</a:t>
            </a:r>
            <a:r>
              <a:rPr lang="en-US" sz="2711" dirty="0">
                <a:solidFill>
                  <a:srgbClr val="211F1C"/>
                </a:solidFill>
                <a:latin typeface="Roboto Mono"/>
              </a:rPr>
              <a:t>: </a:t>
            </a:r>
            <a:r>
              <a:rPr lang="en-US" sz="2711" dirty="0" err="1">
                <a:solidFill>
                  <a:srgbClr val="211F1C"/>
                </a:solidFill>
                <a:latin typeface="Roboto Mono"/>
              </a:rPr>
              <a:t>Khu</a:t>
            </a:r>
            <a:r>
              <a:rPr lang="en-US" sz="2711" dirty="0">
                <a:solidFill>
                  <a:srgbClr val="211F1C"/>
                </a:solidFill>
                <a:latin typeface="Roboto Mono"/>
              </a:rPr>
              <a:t> </a:t>
            </a:r>
            <a:r>
              <a:rPr lang="en-US" sz="2711" dirty="0" err="1">
                <a:solidFill>
                  <a:srgbClr val="211F1C"/>
                </a:solidFill>
                <a:latin typeface="Roboto Mono"/>
              </a:rPr>
              <a:t>vực</a:t>
            </a:r>
            <a:r>
              <a:rPr lang="en-US" sz="2711" dirty="0">
                <a:solidFill>
                  <a:srgbClr val="211F1C"/>
                </a:solidFill>
                <a:latin typeface="Roboto Mono"/>
              </a:rPr>
              <a:t> </a:t>
            </a:r>
            <a:r>
              <a:rPr lang="en-US" sz="2711" dirty="0" err="1">
                <a:solidFill>
                  <a:srgbClr val="211F1C"/>
                </a:solidFill>
                <a:latin typeface="Roboto Mono"/>
              </a:rPr>
              <a:t>cư</a:t>
            </a:r>
            <a:r>
              <a:rPr lang="en-US" sz="2711" dirty="0">
                <a:solidFill>
                  <a:srgbClr val="211F1C"/>
                </a:solidFill>
                <a:latin typeface="Roboto Mono"/>
              </a:rPr>
              <a:t> </a:t>
            </a:r>
            <a:r>
              <a:rPr lang="en-US" sz="2711" dirty="0" err="1">
                <a:solidFill>
                  <a:srgbClr val="211F1C"/>
                </a:solidFill>
                <a:latin typeface="Roboto Mono"/>
              </a:rPr>
              <a:t>trú</a:t>
            </a:r>
            <a:r>
              <a:rPr lang="en-US" sz="2711" dirty="0">
                <a:solidFill>
                  <a:srgbClr val="211F1C"/>
                </a:solidFill>
                <a:latin typeface="Roboto Mono"/>
              </a:rPr>
              <a:t>, "Rural" </a:t>
            </a:r>
            <a:r>
              <a:rPr lang="en-US" sz="2711" dirty="0" err="1">
                <a:solidFill>
                  <a:srgbClr val="211F1C"/>
                </a:solidFill>
                <a:latin typeface="Roboto Mono"/>
              </a:rPr>
              <a:t>hoặc</a:t>
            </a:r>
            <a:r>
              <a:rPr lang="en-US" sz="2711" dirty="0">
                <a:solidFill>
                  <a:srgbClr val="211F1C"/>
                </a:solidFill>
                <a:latin typeface="Roboto Mono"/>
              </a:rPr>
              <a:t> "Urban", "</a:t>
            </a:r>
            <a:r>
              <a:rPr lang="en-US" sz="2711" dirty="0" err="1">
                <a:solidFill>
                  <a:srgbClr val="211F1C"/>
                </a:solidFill>
                <a:latin typeface="Roboto Mono"/>
              </a:rPr>
              <a:t>Nông</a:t>
            </a:r>
            <a:r>
              <a:rPr lang="en-US" sz="2711" dirty="0">
                <a:solidFill>
                  <a:srgbClr val="211F1C"/>
                </a:solidFill>
                <a:latin typeface="Roboto Mono"/>
              </a:rPr>
              <a:t> </a:t>
            </a:r>
            <a:r>
              <a:rPr lang="en-US" sz="2711" dirty="0" err="1">
                <a:solidFill>
                  <a:srgbClr val="211F1C"/>
                </a:solidFill>
                <a:latin typeface="Roboto Mono"/>
              </a:rPr>
              <a:t>Thôn</a:t>
            </a:r>
            <a:r>
              <a:rPr lang="en-US" sz="2711" dirty="0">
                <a:solidFill>
                  <a:srgbClr val="211F1C"/>
                </a:solidFill>
                <a:latin typeface="Roboto Mono"/>
              </a:rPr>
              <a:t>" </a:t>
            </a:r>
            <a:r>
              <a:rPr lang="en-US" sz="2711" dirty="0" err="1">
                <a:solidFill>
                  <a:srgbClr val="211F1C"/>
                </a:solidFill>
                <a:latin typeface="Roboto Mono"/>
              </a:rPr>
              <a:t>hoặc</a:t>
            </a:r>
            <a:r>
              <a:rPr lang="en-US" sz="2711" dirty="0">
                <a:solidFill>
                  <a:srgbClr val="211F1C"/>
                </a:solidFill>
                <a:latin typeface="Roboto Mono"/>
              </a:rPr>
              <a:t> "Thành </a:t>
            </a:r>
            <a:r>
              <a:rPr lang="en-US" sz="2711" dirty="0" err="1">
                <a:solidFill>
                  <a:srgbClr val="211F1C"/>
                </a:solidFill>
                <a:latin typeface="Roboto Mono"/>
              </a:rPr>
              <a:t>Thị</a:t>
            </a:r>
            <a:r>
              <a:rPr lang="en-US" sz="2711" dirty="0">
                <a:solidFill>
                  <a:srgbClr val="211F1C"/>
                </a:solidFill>
                <a:latin typeface="Roboto Mono"/>
              </a:rPr>
              <a:t>"</a:t>
            </a:r>
          </a:p>
          <a:p>
            <a:pPr marL="0" lvl="0" indent="0" algn="just">
              <a:lnSpc>
                <a:spcPts val="4484"/>
              </a:lnSpc>
            </a:pPr>
            <a:endParaRPr lang="en-US" sz="2711" dirty="0">
              <a:solidFill>
                <a:srgbClr val="211F1C"/>
              </a:solidFill>
              <a:latin typeface="Roboto Mono"/>
            </a:endParaRPr>
          </a:p>
        </p:txBody>
      </p:sp>
      <p:sp>
        <p:nvSpPr>
          <p:cNvPr id="8" name="TextBox 8"/>
          <p:cNvSpPr txBox="1"/>
          <p:nvPr/>
        </p:nvSpPr>
        <p:spPr>
          <a:xfrm>
            <a:off x="407259" y="566766"/>
            <a:ext cx="4018637" cy="255422"/>
          </a:xfrm>
          <a:prstGeom prst="rect">
            <a:avLst/>
          </a:prstGeom>
        </p:spPr>
        <p:txBody>
          <a:bodyPr lIns="0" tIns="0" rIns="0" bIns="0" rtlCol="0" anchor="t">
            <a:spAutoFit/>
          </a:bodyPr>
          <a:lstStyle/>
          <a:p>
            <a:pPr marL="0" lvl="0" indent="0" algn="l">
              <a:lnSpc>
                <a:spcPts val="2116"/>
              </a:lnSpc>
              <a:spcBef>
                <a:spcPct val="0"/>
              </a:spcBef>
            </a:pPr>
            <a:r>
              <a:rPr lang="en-US" sz="1439" spc="211">
                <a:solidFill>
                  <a:srgbClr val="211F1C"/>
                </a:solidFill>
                <a:latin typeface="Nunito Sans Expanded Semi-Bold"/>
              </a:rPr>
              <a:t>TON DUC THANG UNIVERSITY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457105" y="0"/>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16192677" y="604866"/>
            <a:ext cx="991952" cy="847668"/>
          </a:xfrm>
          <a:custGeom>
            <a:avLst/>
            <a:gdLst/>
            <a:ahLst/>
            <a:cxnLst/>
            <a:rect l="l" t="t" r="r" b="b"/>
            <a:pathLst>
              <a:path w="991952" h="847668">
                <a:moveTo>
                  <a:pt x="0" y="0"/>
                </a:moveTo>
                <a:lnTo>
                  <a:pt x="991952" y="0"/>
                </a:lnTo>
                <a:lnTo>
                  <a:pt x="991952" y="847668"/>
                </a:lnTo>
                <a:lnTo>
                  <a:pt x="0" y="847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4470255" y="1357284"/>
            <a:ext cx="9347489" cy="770993"/>
          </a:xfrm>
          <a:prstGeom prst="rect">
            <a:avLst/>
          </a:prstGeom>
        </p:spPr>
        <p:txBody>
          <a:bodyPr lIns="0" tIns="0" rIns="0" bIns="0" rtlCol="0" anchor="t">
            <a:spAutoFit/>
          </a:bodyPr>
          <a:lstStyle/>
          <a:p>
            <a:pPr algn="l">
              <a:lnSpc>
                <a:spcPts val="6214"/>
              </a:lnSpc>
            </a:pPr>
            <a:r>
              <a:rPr lang="en-US" sz="4439">
                <a:solidFill>
                  <a:srgbClr val="211F1C"/>
                </a:solidFill>
                <a:latin typeface="Josefin Sans Bold"/>
              </a:rPr>
              <a:t>Các đặc trưng trong bộ dữ liệu</a:t>
            </a:r>
          </a:p>
        </p:txBody>
      </p:sp>
      <p:sp>
        <p:nvSpPr>
          <p:cNvPr id="7" name="TextBox 7"/>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spc="211">
                <a:solidFill>
                  <a:srgbClr val="211F1C"/>
                </a:solidFill>
                <a:latin typeface="Nunito Sans Expanded Semi-Bold"/>
              </a:rPr>
              <a:t>TON DUC THANG UNIVERSITY</a:t>
            </a:r>
          </a:p>
        </p:txBody>
      </p:sp>
      <p:sp>
        <p:nvSpPr>
          <p:cNvPr id="8" name="TextBox 8"/>
          <p:cNvSpPr txBox="1"/>
          <p:nvPr/>
        </p:nvSpPr>
        <p:spPr>
          <a:xfrm>
            <a:off x="809625" y="1975877"/>
            <a:ext cx="16544118" cy="6895116"/>
          </a:xfrm>
          <a:prstGeom prst="rect">
            <a:avLst/>
          </a:prstGeom>
        </p:spPr>
        <p:txBody>
          <a:bodyPr lIns="0" tIns="0" rIns="0" bIns="0" rtlCol="0" anchor="t">
            <a:spAutoFit/>
          </a:bodyPr>
          <a:lstStyle/>
          <a:p>
            <a:pPr algn="just">
              <a:lnSpc>
                <a:spcPts val="5074"/>
              </a:lnSpc>
            </a:pPr>
            <a:endParaRPr/>
          </a:p>
          <a:p>
            <a:pPr marL="622462" lvl="1" indent="-311231" algn="just">
              <a:lnSpc>
                <a:spcPts val="5074"/>
              </a:lnSpc>
              <a:buFont typeface="Arial"/>
              <a:buChar char="•"/>
            </a:pPr>
            <a:r>
              <a:rPr lang="en-US" sz="2883">
                <a:solidFill>
                  <a:srgbClr val="211F1C"/>
                </a:solidFill>
                <a:latin typeface="Roboto Mono Bold"/>
              </a:rPr>
              <a:t>avg_glucose_level</a:t>
            </a:r>
            <a:r>
              <a:rPr lang="en-US" sz="2883">
                <a:solidFill>
                  <a:srgbClr val="211F1C"/>
                </a:solidFill>
                <a:latin typeface="Roboto Mono"/>
              </a:rPr>
              <a:t>: Chỉ số lượng đường trung bình trong máu</a:t>
            </a:r>
          </a:p>
          <a:p>
            <a:pPr marL="622462" lvl="1" indent="-311231" algn="just">
              <a:lnSpc>
                <a:spcPts val="5074"/>
              </a:lnSpc>
              <a:buFont typeface="Arial"/>
              <a:buChar char="•"/>
            </a:pPr>
            <a:r>
              <a:rPr lang="en-US" sz="2883">
                <a:solidFill>
                  <a:srgbClr val="211F1C"/>
                </a:solidFill>
                <a:latin typeface="Roboto Mono Bold"/>
              </a:rPr>
              <a:t>bmi</a:t>
            </a:r>
            <a:r>
              <a:rPr lang="en-US" sz="2883">
                <a:solidFill>
                  <a:srgbClr val="211F1C"/>
                </a:solidFill>
                <a:latin typeface="Roboto Mono"/>
              </a:rPr>
              <a:t>: Chỉ số BMI (Body Mass Index) được tính dựa trên tỉ lệ giữa cân nặng và chiều cao bình phương, nói lên tình trạng cân nặng hiện tại của bệnh nhân. So với giá trị BMI tiêu chuẩn, chỉ số BMI cá nhân sẽ xác định một người đang thừa cân, thiếu cân hay có cân nặng cân đối. </a:t>
            </a:r>
          </a:p>
          <a:p>
            <a:pPr marL="622462" lvl="1" indent="-311231" algn="just">
              <a:lnSpc>
                <a:spcPts val="5074"/>
              </a:lnSpc>
              <a:buFont typeface="Arial"/>
              <a:buChar char="•"/>
            </a:pPr>
            <a:r>
              <a:rPr lang="en-US" sz="2883">
                <a:solidFill>
                  <a:srgbClr val="211F1C"/>
                </a:solidFill>
                <a:latin typeface="Roboto Mono"/>
              </a:rPr>
              <a:t> </a:t>
            </a:r>
            <a:r>
              <a:rPr lang="en-US" sz="2883">
                <a:solidFill>
                  <a:srgbClr val="211F1C"/>
                </a:solidFill>
                <a:latin typeface="Roboto Mono Bold"/>
              </a:rPr>
              <a:t>smoking_status</a:t>
            </a:r>
            <a:r>
              <a:rPr lang="en-US" sz="2883">
                <a:solidFill>
                  <a:srgbClr val="211F1C"/>
                </a:solidFill>
                <a:latin typeface="Roboto Mono"/>
              </a:rPr>
              <a:t>: Tình trạng hút thuốc "formerly smoked","never smoked", "smokes" hoặc "Unknown"</a:t>
            </a:r>
          </a:p>
          <a:p>
            <a:pPr marL="622462" lvl="1" indent="-311231" algn="just">
              <a:lnSpc>
                <a:spcPts val="5074"/>
              </a:lnSpc>
              <a:buFont typeface="Arial"/>
              <a:buChar char="•"/>
            </a:pPr>
            <a:r>
              <a:rPr lang="en-US" sz="2883">
                <a:solidFill>
                  <a:srgbClr val="211F1C"/>
                </a:solidFill>
                <a:latin typeface="Roboto Mono"/>
              </a:rPr>
              <a:t> </a:t>
            </a:r>
            <a:r>
              <a:rPr lang="en-US" sz="2883">
                <a:solidFill>
                  <a:srgbClr val="211F1C"/>
                </a:solidFill>
                <a:latin typeface="Roboto Mono Bold"/>
              </a:rPr>
              <a:t>stroke</a:t>
            </a:r>
            <a:r>
              <a:rPr lang="en-US" sz="2883">
                <a:solidFill>
                  <a:srgbClr val="211F1C"/>
                </a:solidFill>
                <a:latin typeface="Roboto Mono"/>
              </a:rPr>
              <a:t>: Là đặc trưng mục tiêu của bài toán, có giá trị là 1 nếu bệnh nhân bị đột quỵ, và 0 nếu bệnh nhân không đột quỵ</a:t>
            </a:r>
          </a:p>
          <a:p>
            <a:pPr marL="0" lvl="0" indent="0" algn="just">
              <a:lnSpc>
                <a:spcPts val="5074"/>
              </a:lnSpc>
            </a:pPr>
            <a:endParaRPr lang="en-US" sz="2883">
              <a:solidFill>
                <a:srgbClr val="211F1C"/>
              </a:solidFill>
              <a:latin typeface="Roboto Mon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065510" y="0"/>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14906978" y="904323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5900122" y="1029408"/>
            <a:ext cx="991952" cy="847668"/>
          </a:xfrm>
          <a:custGeom>
            <a:avLst/>
            <a:gdLst/>
            <a:ahLst/>
            <a:cxnLst/>
            <a:rect l="l" t="t" r="r" b="b"/>
            <a:pathLst>
              <a:path w="991952" h="847668">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586961" y="3937162"/>
            <a:ext cx="17114078" cy="3573485"/>
          </a:xfrm>
          <a:custGeom>
            <a:avLst/>
            <a:gdLst/>
            <a:ahLst/>
            <a:cxnLst/>
            <a:rect l="l" t="t" r="r" b="b"/>
            <a:pathLst>
              <a:path w="17114078" h="3573485">
                <a:moveTo>
                  <a:pt x="0" y="0"/>
                </a:moveTo>
                <a:lnTo>
                  <a:pt x="17114078" y="0"/>
                </a:lnTo>
                <a:lnTo>
                  <a:pt x="17114078" y="3573485"/>
                </a:lnTo>
                <a:lnTo>
                  <a:pt x="0" y="3573485"/>
                </a:lnTo>
                <a:lnTo>
                  <a:pt x="0" y="0"/>
                </a:lnTo>
                <a:close/>
              </a:path>
            </a:pathLst>
          </a:custGeom>
          <a:blipFill>
            <a:blip r:embed="rId8"/>
            <a:stretch>
              <a:fillRect l="-209" r="-209"/>
            </a:stretch>
          </a:blipFill>
        </p:spPr>
      </p:sp>
      <p:sp>
        <p:nvSpPr>
          <p:cNvPr id="8" name="TextBox 8"/>
          <p:cNvSpPr txBox="1"/>
          <p:nvPr/>
        </p:nvSpPr>
        <p:spPr>
          <a:xfrm>
            <a:off x="5056585" y="1321573"/>
            <a:ext cx="8426806" cy="987180"/>
          </a:xfrm>
          <a:prstGeom prst="rect">
            <a:avLst/>
          </a:prstGeom>
        </p:spPr>
        <p:txBody>
          <a:bodyPr lIns="0" tIns="0" rIns="0" bIns="0" rtlCol="0" anchor="t">
            <a:spAutoFit/>
          </a:bodyPr>
          <a:lstStyle/>
          <a:p>
            <a:pPr algn="l">
              <a:lnSpc>
                <a:spcPts val="8014"/>
              </a:lnSpc>
            </a:pPr>
            <a:r>
              <a:rPr lang="en-US" sz="5724">
                <a:solidFill>
                  <a:srgbClr val="211F1C"/>
                </a:solidFill>
                <a:latin typeface="Josefin Sans Bold"/>
              </a:rPr>
              <a:t>Khám phá bộ dữ liệu</a:t>
            </a:r>
          </a:p>
        </p:txBody>
      </p:sp>
      <p:sp>
        <p:nvSpPr>
          <p:cNvPr id="9" name="TextBox 9"/>
          <p:cNvSpPr txBox="1"/>
          <p:nvPr/>
        </p:nvSpPr>
        <p:spPr>
          <a:xfrm>
            <a:off x="2412826" y="2728109"/>
            <a:ext cx="13462349" cy="494678"/>
          </a:xfrm>
          <a:prstGeom prst="rect">
            <a:avLst/>
          </a:prstGeom>
        </p:spPr>
        <p:txBody>
          <a:bodyPr lIns="0" tIns="0" rIns="0" bIns="0" rtlCol="0" anchor="t">
            <a:spAutoFit/>
          </a:bodyPr>
          <a:lstStyle/>
          <a:p>
            <a:pPr marL="0" lvl="0" indent="0" algn="just">
              <a:lnSpc>
                <a:spcPts val="4397"/>
              </a:lnSpc>
            </a:pPr>
            <a:r>
              <a:rPr lang="en-US" sz="2498">
                <a:solidFill>
                  <a:srgbClr val="211F1C"/>
                </a:solidFill>
                <a:latin typeface="Roboto Mono"/>
              </a:rPr>
              <a:t>Bộ dữ liệu dùng cho việc huấn luyện train.csv gồm 15304 dòng và 11 cột</a:t>
            </a:r>
          </a:p>
        </p:txBody>
      </p:sp>
      <p:sp>
        <p:nvSpPr>
          <p:cNvPr id="10" name="TextBox 10"/>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spc="211">
                <a:solidFill>
                  <a:srgbClr val="211F1C"/>
                </a:solidFill>
                <a:latin typeface="Nunito Sans Expanded Semi-Bold"/>
              </a:rPr>
              <a:t>TON DUC THANG UNIVERSITY</a:t>
            </a:r>
          </a:p>
        </p:txBody>
      </p:sp>
      <p:sp>
        <p:nvSpPr>
          <p:cNvPr id="11" name="TextBox 11"/>
          <p:cNvSpPr txBox="1"/>
          <p:nvPr/>
        </p:nvSpPr>
        <p:spPr>
          <a:xfrm>
            <a:off x="6930151" y="7896789"/>
            <a:ext cx="4679675" cy="430101"/>
          </a:xfrm>
          <a:prstGeom prst="rect">
            <a:avLst/>
          </a:prstGeom>
        </p:spPr>
        <p:txBody>
          <a:bodyPr lIns="0" tIns="0" rIns="0" bIns="0" rtlCol="0" anchor="t">
            <a:spAutoFit/>
          </a:bodyPr>
          <a:lstStyle/>
          <a:p>
            <a:pPr marL="0" lvl="0" indent="0" algn="just">
              <a:lnSpc>
                <a:spcPts val="3734"/>
              </a:lnSpc>
            </a:pPr>
            <a:r>
              <a:rPr lang="en-US" sz="2122">
                <a:solidFill>
                  <a:srgbClr val="211F1C"/>
                </a:solidFill>
                <a:latin typeface="Roboto Mono Bold Italics"/>
              </a:rPr>
              <a:t>Hình 1. Bộ dữ liệu train.csv</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065510" y="0"/>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14906978" y="904323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5900122" y="1029408"/>
            <a:ext cx="991952" cy="847668"/>
          </a:xfrm>
          <a:custGeom>
            <a:avLst/>
            <a:gdLst/>
            <a:ahLst/>
            <a:cxnLst/>
            <a:rect l="l" t="t" r="r" b="b"/>
            <a:pathLst>
              <a:path w="991952" h="847668">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028700" y="3875240"/>
            <a:ext cx="16617016" cy="3605411"/>
          </a:xfrm>
          <a:custGeom>
            <a:avLst/>
            <a:gdLst/>
            <a:ahLst/>
            <a:cxnLst/>
            <a:rect l="l" t="t" r="r" b="b"/>
            <a:pathLst>
              <a:path w="16617016" h="3605411">
                <a:moveTo>
                  <a:pt x="0" y="0"/>
                </a:moveTo>
                <a:lnTo>
                  <a:pt x="16617016" y="0"/>
                </a:lnTo>
                <a:lnTo>
                  <a:pt x="16617016" y="3605411"/>
                </a:lnTo>
                <a:lnTo>
                  <a:pt x="0" y="3605411"/>
                </a:lnTo>
                <a:lnTo>
                  <a:pt x="0" y="0"/>
                </a:lnTo>
                <a:close/>
              </a:path>
            </a:pathLst>
          </a:custGeom>
          <a:blipFill>
            <a:blip r:embed="rId8"/>
            <a:stretch>
              <a:fillRect/>
            </a:stretch>
          </a:blipFill>
        </p:spPr>
      </p:sp>
      <p:sp>
        <p:nvSpPr>
          <p:cNvPr id="8" name="TextBox 8"/>
          <p:cNvSpPr txBox="1"/>
          <p:nvPr/>
        </p:nvSpPr>
        <p:spPr>
          <a:xfrm>
            <a:off x="4828262" y="2833657"/>
            <a:ext cx="8027267" cy="498658"/>
          </a:xfrm>
          <a:prstGeom prst="rect">
            <a:avLst/>
          </a:prstGeom>
        </p:spPr>
        <p:txBody>
          <a:bodyPr lIns="0" tIns="0" rIns="0" bIns="0" rtlCol="0" anchor="t">
            <a:spAutoFit/>
          </a:bodyPr>
          <a:lstStyle/>
          <a:p>
            <a:pPr marL="0" lvl="0" indent="0" algn="just">
              <a:lnSpc>
                <a:spcPts val="4395"/>
              </a:lnSpc>
            </a:pPr>
            <a:r>
              <a:rPr lang="en-US" sz="2497">
                <a:solidFill>
                  <a:srgbClr val="211F1C"/>
                </a:solidFill>
                <a:latin typeface="Roboto Mono"/>
              </a:rPr>
              <a:t>Bộ dữ liệu dùng cho việc kiểm tra test.csv</a:t>
            </a:r>
          </a:p>
        </p:txBody>
      </p:sp>
      <p:sp>
        <p:nvSpPr>
          <p:cNvPr id="9" name="TextBox 9"/>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spc="211">
                <a:solidFill>
                  <a:srgbClr val="211F1C"/>
                </a:solidFill>
                <a:latin typeface="Nunito Sans Expanded Semi-Bold"/>
              </a:rPr>
              <a:t>TON DUC THANG UNIVERSITY</a:t>
            </a:r>
          </a:p>
        </p:txBody>
      </p:sp>
      <p:sp>
        <p:nvSpPr>
          <p:cNvPr id="10" name="TextBox 10"/>
          <p:cNvSpPr txBox="1"/>
          <p:nvPr/>
        </p:nvSpPr>
        <p:spPr>
          <a:xfrm>
            <a:off x="6997371" y="7909276"/>
            <a:ext cx="4679675" cy="430101"/>
          </a:xfrm>
          <a:prstGeom prst="rect">
            <a:avLst/>
          </a:prstGeom>
        </p:spPr>
        <p:txBody>
          <a:bodyPr lIns="0" tIns="0" rIns="0" bIns="0" rtlCol="0" anchor="t">
            <a:spAutoFit/>
          </a:bodyPr>
          <a:lstStyle/>
          <a:p>
            <a:pPr marL="0" lvl="0" indent="0" algn="just">
              <a:lnSpc>
                <a:spcPts val="3734"/>
              </a:lnSpc>
            </a:pPr>
            <a:r>
              <a:rPr lang="en-US" sz="2122">
                <a:solidFill>
                  <a:srgbClr val="211F1C"/>
                </a:solidFill>
                <a:latin typeface="Roboto Mono"/>
              </a:rPr>
              <a:t>Hình 2. Bộ dữ liệu test.csv</a:t>
            </a:r>
          </a:p>
        </p:txBody>
      </p:sp>
      <p:sp>
        <p:nvSpPr>
          <p:cNvPr id="11" name="TextBox 11"/>
          <p:cNvSpPr txBox="1"/>
          <p:nvPr/>
        </p:nvSpPr>
        <p:spPr>
          <a:xfrm>
            <a:off x="5056585" y="1321573"/>
            <a:ext cx="8426806" cy="987180"/>
          </a:xfrm>
          <a:prstGeom prst="rect">
            <a:avLst/>
          </a:prstGeom>
        </p:spPr>
        <p:txBody>
          <a:bodyPr lIns="0" tIns="0" rIns="0" bIns="0" rtlCol="0" anchor="t">
            <a:spAutoFit/>
          </a:bodyPr>
          <a:lstStyle/>
          <a:p>
            <a:pPr algn="l">
              <a:lnSpc>
                <a:spcPts val="8014"/>
              </a:lnSpc>
            </a:pPr>
            <a:r>
              <a:rPr lang="en-US" sz="5724">
                <a:solidFill>
                  <a:srgbClr val="211F1C"/>
                </a:solidFill>
                <a:latin typeface="Josefin Sans Bold"/>
              </a:rPr>
              <a:t>Khám phá bộ dữ liệu</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305256" y="0"/>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aphicFrame>
        <p:nvGraphicFramePr>
          <p:cNvPr id="5" name="Table 5"/>
          <p:cNvGraphicFramePr>
            <a:graphicFrameLocks noGrp="1"/>
          </p:cNvGraphicFramePr>
          <p:nvPr/>
        </p:nvGraphicFramePr>
        <p:xfrm>
          <a:off x="363471" y="675899"/>
          <a:ext cx="4743577" cy="9485952"/>
        </p:xfrm>
        <a:graphic>
          <a:graphicData uri="http://schemas.openxmlformats.org/drawingml/2006/table">
            <a:tbl>
              <a:tblPr/>
              <a:tblGrid>
                <a:gridCol w="2526447">
                  <a:extLst>
                    <a:ext uri="{9D8B030D-6E8A-4147-A177-3AD203B41FA5}">
                      <a16:colId xmlns:a16="http://schemas.microsoft.com/office/drawing/2014/main" val="20000"/>
                    </a:ext>
                  </a:extLst>
                </a:gridCol>
                <a:gridCol w="2217130">
                  <a:extLst>
                    <a:ext uri="{9D8B030D-6E8A-4147-A177-3AD203B41FA5}">
                      <a16:colId xmlns:a16="http://schemas.microsoft.com/office/drawing/2014/main" val="20001"/>
                    </a:ext>
                  </a:extLst>
                </a:gridCol>
              </a:tblGrid>
              <a:tr h="1538286">
                <a:tc>
                  <a:txBody>
                    <a:bodyPr/>
                    <a:lstStyle/>
                    <a:p>
                      <a:pPr algn="l">
                        <a:lnSpc>
                          <a:spcPts val="2799"/>
                        </a:lnSpc>
                        <a:defRPr/>
                      </a:pPr>
                      <a:r>
                        <a:rPr lang="en-US" sz="1999">
                          <a:solidFill>
                            <a:srgbClr val="000000"/>
                          </a:solidFill>
                          <a:latin typeface="Nunito Sans Expanded"/>
                        </a:rPr>
                        <a:t>gender</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799"/>
                        </a:lnSpc>
                        <a:defRPr/>
                      </a:pPr>
                      <a:endParaRPr lang="en-US" sz="1100"/>
                    </a:p>
                    <a:p>
                      <a:pPr algn="l">
                        <a:lnSpc>
                          <a:spcPts val="2799"/>
                        </a:lnSpc>
                      </a:pPr>
                      <a:r>
                        <a:rPr lang="en-US" sz="1999">
                          <a:solidFill>
                            <a:srgbClr val="000000"/>
                          </a:solidFill>
                          <a:latin typeface="Nunito Sans Expanded"/>
                        </a:rPr>
                        <a:t>  object</a:t>
                      </a:r>
                    </a:p>
                    <a:p>
                      <a:pPr algn="l">
                        <a:lnSpc>
                          <a:spcPts val="2799"/>
                        </a:lnSpc>
                      </a:pPr>
                      <a:r>
                        <a:rPr lang="en-US" sz="1999">
                          <a:solidFill>
                            <a:srgbClr val="000000"/>
                          </a:solidFill>
                          <a:latin typeface="Nunito Sans Expanded"/>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540197">
                <a:tc>
                  <a:txBody>
                    <a:bodyPr/>
                    <a:lstStyle/>
                    <a:p>
                      <a:pPr algn="l">
                        <a:lnSpc>
                          <a:spcPts val="2799"/>
                        </a:lnSpc>
                        <a:defRPr/>
                      </a:pPr>
                      <a:endParaRPr lang="en-US" sz="1100"/>
                    </a:p>
                    <a:p>
                      <a:pPr algn="l">
                        <a:lnSpc>
                          <a:spcPts val="2799"/>
                        </a:lnSpc>
                      </a:pPr>
                      <a:r>
                        <a:rPr lang="en-US" sz="1999">
                          <a:solidFill>
                            <a:srgbClr val="000000"/>
                          </a:solidFill>
                          <a:latin typeface="Nunito Sans Expanded"/>
                        </a:rPr>
                        <a:t>  age</a:t>
                      </a:r>
                    </a:p>
                    <a:p>
                      <a:pPr algn="l">
                        <a:lnSpc>
                          <a:spcPts val="2799"/>
                        </a:lnSpc>
                      </a:pPr>
                      <a:r>
                        <a:rPr lang="en-US" sz="1999">
                          <a:solidFill>
                            <a:srgbClr val="000000"/>
                          </a:solidFill>
                          <a:latin typeface="Nunito Sans Expanded"/>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799"/>
                        </a:lnSpc>
                        <a:defRPr/>
                      </a:pPr>
                      <a:endParaRPr lang="en-US" sz="1100"/>
                    </a:p>
                    <a:p>
                      <a:pPr algn="l">
                        <a:lnSpc>
                          <a:spcPts val="2799"/>
                        </a:lnSpc>
                      </a:pPr>
                      <a:r>
                        <a:rPr lang="en-US" sz="1999">
                          <a:solidFill>
                            <a:srgbClr val="000000"/>
                          </a:solidFill>
                          <a:latin typeface="Nunito Sans Expanded"/>
                        </a:rPr>
                        <a:t>  float64</a:t>
                      </a:r>
                    </a:p>
                    <a:p>
                      <a:pPr algn="l">
                        <a:lnSpc>
                          <a:spcPts val="2799"/>
                        </a:lnSpc>
                      </a:pPr>
                      <a:r>
                        <a:rPr lang="en-US" sz="1999">
                          <a:solidFill>
                            <a:srgbClr val="000000"/>
                          </a:solidFill>
                          <a:latin typeface="Nunito Sans Expanded"/>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540197">
                <a:tc>
                  <a:txBody>
                    <a:bodyPr/>
                    <a:lstStyle/>
                    <a:p>
                      <a:pPr algn="l">
                        <a:lnSpc>
                          <a:spcPts val="2799"/>
                        </a:lnSpc>
                        <a:defRPr/>
                      </a:pPr>
                      <a:endParaRPr lang="en-US" sz="1100"/>
                    </a:p>
                    <a:p>
                      <a:pPr algn="l">
                        <a:lnSpc>
                          <a:spcPts val="2799"/>
                        </a:lnSpc>
                      </a:pPr>
                      <a:r>
                        <a:rPr lang="en-US" sz="1999">
                          <a:solidFill>
                            <a:srgbClr val="000000"/>
                          </a:solidFill>
                          <a:latin typeface="Nunito Sans Expanded"/>
                        </a:rPr>
                        <a:t>  hypertension</a:t>
                      </a:r>
                    </a:p>
                    <a:p>
                      <a:pPr algn="l">
                        <a:lnSpc>
                          <a:spcPts val="2799"/>
                        </a:lnSpc>
                      </a:pPr>
                      <a:r>
                        <a:rPr lang="en-US" sz="1999">
                          <a:solidFill>
                            <a:srgbClr val="000000"/>
                          </a:solidFill>
                          <a:latin typeface="Nunito Sans Expanded"/>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799"/>
                        </a:lnSpc>
                        <a:defRPr/>
                      </a:pPr>
                      <a:endParaRPr lang="en-US" sz="1100" dirty="0"/>
                    </a:p>
                    <a:p>
                      <a:pPr algn="l">
                        <a:lnSpc>
                          <a:spcPts val="2799"/>
                        </a:lnSpc>
                      </a:pPr>
                      <a:r>
                        <a:rPr lang="en-US" sz="1999" dirty="0">
                          <a:solidFill>
                            <a:srgbClr val="000000"/>
                          </a:solidFill>
                          <a:latin typeface="Nunito Sans Expanded"/>
                        </a:rPr>
                        <a:t>  </a:t>
                      </a:r>
                      <a:r>
                        <a:rPr lang="en-US" sz="1999" dirty="0" err="1">
                          <a:solidFill>
                            <a:srgbClr val="000000"/>
                          </a:solidFill>
                          <a:latin typeface="Nunito Sans Expanded"/>
                        </a:rPr>
                        <a:t>int64</a:t>
                      </a:r>
                      <a:endParaRPr lang="en-US" sz="1999" dirty="0">
                        <a:solidFill>
                          <a:srgbClr val="000000"/>
                        </a:solidFill>
                        <a:latin typeface="Nunito Sans Expanded"/>
                      </a:endParaRPr>
                    </a:p>
                    <a:p>
                      <a:pPr algn="l">
                        <a:lnSpc>
                          <a:spcPts val="2799"/>
                        </a:lnSpc>
                      </a:pPr>
                      <a:r>
                        <a:rPr lang="en-US" sz="1999" dirty="0">
                          <a:solidFill>
                            <a:srgbClr val="000000"/>
                          </a:solidFill>
                          <a:latin typeface="Nunito Sans Expanded"/>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538286">
                <a:tc>
                  <a:txBody>
                    <a:bodyPr/>
                    <a:lstStyle/>
                    <a:p>
                      <a:pPr algn="l">
                        <a:lnSpc>
                          <a:spcPts val="2799"/>
                        </a:lnSpc>
                        <a:defRPr/>
                      </a:pPr>
                      <a:endParaRPr lang="en-US" sz="1100"/>
                    </a:p>
                    <a:p>
                      <a:pPr algn="l">
                        <a:lnSpc>
                          <a:spcPts val="2799"/>
                        </a:lnSpc>
                      </a:pPr>
                      <a:r>
                        <a:rPr lang="en-US" sz="1999">
                          <a:solidFill>
                            <a:srgbClr val="000000"/>
                          </a:solidFill>
                          <a:latin typeface="Nunito Sans Expanded"/>
                        </a:rPr>
                        <a:t>  heart_disease</a:t>
                      </a:r>
                    </a:p>
                    <a:p>
                      <a:pPr algn="l">
                        <a:lnSpc>
                          <a:spcPts val="2799"/>
                        </a:lnSpc>
                      </a:pPr>
                      <a:r>
                        <a:rPr lang="en-US" sz="1999">
                          <a:solidFill>
                            <a:srgbClr val="000000"/>
                          </a:solidFill>
                          <a:latin typeface="Nunito Sans Expanded"/>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799"/>
                        </a:lnSpc>
                        <a:defRPr/>
                      </a:pPr>
                      <a:endParaRPr lang="en-US" sz="1100" dirty="0"/>
                    </a:p>
                    <a:p>
                      <a:pPr algn="l">
                        <a:lnSpc>
                          <a:spcPts val="2799"/>
                        </a:lnSpc>
                      </a:pPr>
                      <a:r>
                        <a:rPr lang="en-US" sz="1999" dirty="0">
                          <a:solidFill>
                            <a:srgbClr val="000000"/>
                          </a:solidFill>
                          <a:latin typeface="Nunito Sans Expanded"/>
                        </a:rPr>
                        <a:t>  </a:t>
                      </a:r>
                      <a:r>
                        <a:rPr lang="en-US" sz="1999" dirty="0" err="1">
                          <a:solidFill>
                            <a:srgbClr val="000000"/>
                          </a:solidFill>
                          <a:latin typeface="Nunito Sans Expanded"/>
                        </a:rPr>
                        <a:t>int64</a:t>
                      </a:r>
                      <a:endParaRPr lang="en-US" sz="1999" dirty="0">
                        <a:solidFill>
                          <a:srgbClr val="000000"/>
                        </a:solidFill>
                        <a:latin typeface="Nunito Sans Expanded"/>
                      </a:endParaRPr>
                    </a:p>
                    <a:p>
                      <a:pPr algn="l">
                        <a:lnSpc>
                          <a:spcPts val="2799"/>
                        </a:lnSpc>
                      </a:pPr>
                      <a:r>
                        <a:rPr lang="en-US" sz="1999" dirty="0">
                          <a:solidFill>
                            <a:srgbClr val="000000"/>
                          </a:solidFill>
                          <a:latin typeface="Nunito Sans Expanded"/>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538286">
                <a:tc>
                  <a:txBody>
                    <a:bodyPr/>
                    <a:lstStyle/>
                    <a:p>
                      <a:pPr algn="l">
                        <a:lnSpc>
                          <a:spcPts val="2799"/>
                        </a:lnSpc>
                        <a:defRPr/>
                      </a:pPr>
                      <a:endParaRPr lang="en-US" sz="1100"/>
                    </a:p>
                    <a:p>
                      <a:pPr algn="l">
                        <a:lnSpc>
                          <a:spcPts val="2799"/>
                        </a:lnSpc>
                      </a:pPr>
                      <a:r>
                        <a:rPr lang="en-US" sz="1999">
                          <a:solidFill>
                            <a:srgbClr val="000000"/>
                          </a:solidFill>
                          <a:latin typeface="Nunito Sans Expanded"/>
                        </a:rPr>
                        <a:t>  ever_married</a:t>
                      </a:r>
                    </a:p>
                    <a:p>
                      <a:pPr algn="l">
                        <a:lnSpc>
                          <a:spcPts val="2799"/>
                        </a:lnSpc>
                      </a:pPr>
                      <a:r>
                        <a:rPr lang="en-US" sz="1999">
                          <a:solidFill>
                            <a:srgbClr val="000000"/>
                          </a:solidFill>
                          <a:latin typeface="Nunito Sans Expanded"/>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799"/>
                        </a:lnSpc>
                        <a:defRPr/>
                      </a:pPr>
                      <a:endParaRPr lang="en-US" sz="1100" dirty="0"/>
                    </a:p>
                    <a:p>
                      <a:pPr algn="l">
                        <a:lnSpc>
                          <a:spcPts val="2799"/>
                        </a:lnSpc>
                      </a:pPr>
                      <a:r>
                        <a:rPr lang="en-US" sz="1999" dirty="0">
                          <a:solidFill>
                            <a:srgbClr val="000000"/>
                          </a:solidFill>
                          <a:latin typeface="Nunito Sans Expanded"/>
                        </a:rPr>
                        <a:t>  object</a:t>
                      </a:r>
                    </a:p>
                    <a:p>
                      <a:pPr algn="l">
                        <a:lnSpc>
                          <a:spcPts val="2799"/>
                        </a:lnSpc>
                      </a:pPr>
                      <a:r>
                        <a:rPr lang="en-US" sz="1999" dirty="0">
                          <a:solidFill>
                            <a:srgbClr val="000000"/>
                          </a:solidFill>
                          <a:latin typeface="Nunito Sans Expanded"/>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538286">
                <a:tc>
                  <a:txBody>
                    <a:bodyPr/>
                    <a:lstStyle/>
                    <a:p>
                      <a:pPr algn="l">
                        <a:lnSpc>
                          <a:spcPts val="2799"/>
                        </a:lnSpc>
                        <a:defRPr/>
                      </a:pPr>
                      <a:endParaRPr lang="en-US" sz="1100"/>
                    </a:p>
                    <a:p>
                      <a:pPr algn="l">
                        <a:lnSpc>
                          <a:spcPts val="2799"/>
                        </a:lnSpc>
                      </a:pPr>
                      <a:r>
                        <a:rPr lang="en-US" sz="1999">
                          <a:solidFill>
                            <a:srgbClr val="000000"/>
                          </a:solidFill>
                          <a:latin typeface="Nunito Sans Expanded"/>
                        </a:rPr>
                        <a:t>  work_type</a:t>
                      </a:r>
                    </a:p>
                    <a:p>
                      <a:pPr algn="l">
                        <a:lnSpc>
                          <a:spcPts val="2799"/>
                        </a:lnSpc>
                      </a:pPr>
                      <a:r>
                        <a:rPr lang="en-US" sz="1999">
                          <a:solidFill>
                            <a:srgbClr val="000000"/>
                          </a:solidFill>
                          <a:latin typeface="Nunito Sans Expanded"/>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799"/>
                        </a:lnSpc>
                        <a:defRPr/>
                      </a:pPr>
                      <a:endParaRPr lang="en-US" sz="1100" dirty="0"/>
                    </a:p>
                    <a:p>
                      <a:pPr algn="l">
                        <a:lnSpc>
                          <a:spcPts val="2799"/>
                        </a:lnSpc>
                      </a:pPr>
                      <a:r>
                        <a:rPr lang="en-US" sz="1999" dirty="0">
                          <a:solidFill>
                            <a:srgbClr val="000000"/>
                          </a:solidFill>
                          <a:latin typeface="Nunito Sans Expanded"/>
                        </a:rPr>
                        <a:t>  object</a:t>
                      </a:r>
                    </a:p>
                    <a:p>
                      <a:pPr algn="l">
                        <a:lnSpc>
                          <a:spcPts val="2799"/>
                        </a:lnSpc>
                      </a:pPr>
                      <a:r>
                        <a:rPr lang="en-US" sz="1999" dirty="0">
                          <a:solidFill>
                            <a:srgbClr val="000000"/>
                          </a:solidFill>
                          <a:latin typeface="Nunito Sans Expanded"/>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aphicFrame>
        <p:nvGraphicFramePr>
          <p:cNvPr id="6" name="Table 6"/>
          <p:cNvGraphicFramePr>
            <a:graphicFrameLocks noGrp="1"/>
          </p:cNvGraphicFramePr>
          <p:nvPr/>
        </p:nvGraphicFramePr>
        <p:xfrm>
          <a:off x="5980415" y="1784219"/>
          <a:ext cx="6327170" cy="8125217"/>
        </p:xfrm>
        <a:graphic>
          <a:graphicData uri="http://schemas.openxmlformats.org/drawingml/2006/table">
            <a:tbl>
              <a:tblPr/>
              <a:tblGrid>
                <a:gridCol w="3148230">
                  <a:extLst>
                    <a:ext uri="{9D8B030D-6E8A-4147-A177-3AD203B41FA5}">
                      <a16:colId xmlns:a16="http://schemas.microsoft.com/office/drawing/2014/main" val="20000"/>
                    </a:ext>
                  </a:extLst>
                </a:gridCol>
                <a:gridCol w="3178940">
                  <a:extLst>
                    <a:ext uri="{9D8B030D-6E8A-4147-A177-3AD203B41FA5}">
                      <a16:colId xmlns:a16="http://schemas.microsoft.com/office/drawing/2014/main" val="20001"/>
                    </a:ext>
                  </a:extLst>
                </a:gridCol>
              </a:tblGrid>
              <a:tr h="1550320">
                <a:tc>
                  <a:txBody>
                    <a:bodyPr/>
                    <a:lstStyle/>
                    <a:p>
                      <a:pPr algn="l">
                        <a:lnSpc>
                          <a:spcPts val="2799"/>
                        </a:lnSpc>
                        <a:defRPr/>
                      </a:pPr>
                      <a:endParaRPr lang="en-US" sz="1100"/>
                    </a:p>
                    <a:p>
                      <a:pPr algn="l">
                        <a:lnSpc>
                          <a:spcPts val="2799"/>
                        </a:lnSpc>
                      </a:pPr>
                      <a:r>
                        <a:rPr lang="en-US" sz="1999">
                          <a:solidFill>
                            <a:srgbClr val="000000"/>
                          </a:solidFill>
                          <a:latin typeface="Nunito Sans Expanded"/>
                        </a:rPr>
                        <a:t>  residence_type</a:t>
                      </a:r>
                    </a:p>
                    <a:p>
                      <a:pPr algn="l">
                        <a:lnSpc>
                          <a:spcPts val="2799"/>
                        </a:lnSpc>
                      </a:pPr>
                      <a:r>
                        <a:rPr lang="en-US" sz="1999">
                          <a:solidFill>
                            <a:srgbClr val="000000"/>
                          </a:solidFill>
                          <a:latin typeface="Nunito Sans Expanded"/>
                        </a:rPr>
                        <a:t>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799"/>
                        </a:lnSpc>
                        <a:defRPr/>
                      </a:pPr>
                      <a:endParaRPr lang="en-US" sz="1100"/>
                    </a:p>
                    <a:p>
                      <a:pPr algn="l">
                        <a:lnSpc>
                          <a:spcPts val="2799"/>
                        </a:lnSpc>
                      </a:pPr>
                      <a:r>
                        <a:rPr lang="en-US" sz="1999">
                          <a:solidFill>
                            <a:srgbClr val="000000"/>
                          </a:solidFill>
                          <a:latin typeface="Nunito Sans Expanded"/>
                        </a:rPr>
                        <a:t>  object</a:t>
                      </a:r>
                    </a:p>
                    <a:p>
                      <a:pPr algn="l">
                        <a:lnSpc>
                          <a:spcPts val="2799"/>
                        </a:lnSpc>
                      </a:pPr>
                      <a:r>
                        <a:rPr lang="en-US" sz="1999">
                          <a:solidFill>
                            <a:srgbClr val="000000"/>
                          </a:solidFill>
                          <a:latin typeface="Nunito Sans Expanded"/>
                        </a:rPr>
                        <a:t>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904405">
                <a:tc>
                  <a:txBody>
                    <a:bodyPr/>
                    <a:lstStyle/>
                    <a:p>
                      <a:pPr algn="l">
                        <a:lnSpc>
                          <a:spcPts val="2799"/>
                        </a:lnSpc>
                        <a:defRPr/>
                      </a:pPr>
                      <a:endParaRPr lang="en-US" sz="1100"/>
                    </a:p>
                    <a:p>
                      <a:pPr algn="l">
                        <a:lnSpc>
                          <a:spcPts val="2799"/>
                        </a:lnSpc>
                      </a:pPr>
                      <a:r>
                        <a:rPr lang="en-US" sz="1999">
                          <a:solidFill>
                            <a:srgbClr val="000000"/>
                          </a:solidFill>
                          <a:latin typeface="Nunito Sans Expanded"/>
                        </a:rPr>
                        <a:t>  avg_glucose_level</a:t>
                      </a:r>
                    </a:p>
                    <a:p>
                      <a:pPr algn="l">
                        <a:lnSpc>
                          <a:spcPts val="2799"/>
                        </a:lnSpc>
                      </a:pPr>
                      <a:r>
                        <a:rPr lang="en-US" sz="1999">
                          <a:solidFill>
                            <a:srgbClr val="000000"/>
                          </a:solidFill>
                          <a:latin typeface="Nunito Sans Expanded"/>
                        </a:rPr>
                        <a:t>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799"/>
                        </a:lnSpc>
                        <a:defRPr/>
                      </a:pPr>
                      <a:endParaRPr lang="en-US" sz="1100"/>
                    </a:p>
                    <a:p>
                      <a:pPr algn="l">
                        <a:lnSpc>
                          <a:spcPts val="2799"/>
                        </a:lnSpc>
                      </a:pPr>
                      <a:r>
                        <a:rPr lang="en-US" sz="1999">
                          <a:solidFill>
                            <a:srgbClr val="000000"/>
                          </a:solidFill>
                          <a:latin typeface="Nunito Sans Expanded"/>
                        </a:rPr>
                        <a:t>  float64</a:t>
                      </a:r>
                    </a:p>
                    <a:p>
                      <a:pPr algn="l">
                        <a:lnSpc>
                          <a:spcPts val="2799"/>
                        </a:lnSpc>
                      </a:pPr>
                      <a:r>
                        <a:rPr lang="en-US" sz="1999">
                          <a:solidFill>
                            <a:srgbClr val="000000"/>
                          </a:solidFill>
                          <a:latin typeface="Nunito Sans Expanded"/>
                        </a:rPr>
                        <a:t>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552234">
                <a:tc>
                  <a:txBody>
                    <a:bodyPr/>
                    <a:lstStyle/>
                    <a:p>
                      <a:pPr algn="l">
                        <a:lnSpc>
                          <a:spcPts val="2799"/>
                        </a:lnSpc>
                        <a:defRPr/>
                      </a:pPr>
                      <a:endParaRPr lang="en-US" sz="1100"/>
                    </a:p>
                    <a:p>
                      <a:pPr algn="l">
                        <a:lnSpc>
                          <a:spcPts val="2799"/>
                        </a:lnSpc>
                      </a:pPr>
                      <a:r>
                        <a:rPr lang="en-US" sz="1999">
                          <a:solidFill>
                            <a:srgbClr val="000000"/>
                          </a:solidFill>
                          <a:latin typeface="Nunito Sans Expanded"/>
                        </a:rPr>
                        <a:t>  bmi</a:t>
                      </a:r>
                    </a:p>
                    <a:p>
                      <a:pPr algn="l">
                        <a:lnSpc>
                          <a:spcPts val="2799"/>
                        </a:lnSpc>
                      </a:pPr>
                      <a:r>
                        <a:rPr lang="en-US" sz="1999">
                          <a:solidFill>
                            <a:srgbClr val="000000"/>
                          </a:solidFill>
                          <a:latin typeface="Nunito Sans Expanded"/>
                        </a:rPr>
                        <a:t>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799"/>
                        </a:lnSpc>
                        <a:defRPr/>
                      </a:pPr>
                      <a:endParaRPr lang="en-US" sz="1100"/>
                    </a:p>
                    <a:p>
                      <a:pPr algn="l">
                        <a:lnSpc>
                          <a:spcPts val="2799"/>
                        </a:lnSpc>
                      </a:pPr>
                      <a:r>
                        <a:rPr lang="en-US" sz="1999">
                          <a:solidFill>
                            <a:srgbClr val="000000"/>
                          </a:solidFill>
                          <a:latin typeface="Nunito Sans Expanded"/>
                        </a:rPr>
                        <a:t>  float64</a:t>
                      </a:r>
                    </a:p>
                    <a:p>
                      <a:pPr algn="l">
                        <a:lnSpc>
                          <a:spcPts val="2799"/>
                        </a:lnSpc>
                      </a:pPr>
                      <a:r>
                        <a:rPr lang="en-US" sz="1999">
                          <a:solidFill>
                            <a:srgbClr val="000000"/>
                          </a:solidFill>
                          <a:latin typeface="Nunito Sans Expanded"/>
                        </a:rPr>
                        <a:t>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550320">
                <a:tc>
                  <a:txBody>
                    <a:bodyPr/>
                    <a:lstStyle/>
                    <a:p>
                      <a:pPr algn="l">
                        <a:lnSpc>
                          <a:spcPts val="2799"/>
                        </a:lnSpc>
                        <a:defRPr/>
                      </a:pPr>
                      <a:endParaRPr lang="en-US" sz="1100"/>
                    </a:p>
                    <a:p>
                      <a:pPr algn="l">
                        <a:lnSpc>
                          <a:spcPts val="2799"/>
                        </a:lnSpc>
                      </a:pPr>
                      <a:r>
                        <a:rPr lang="en-US" sz="1999">
                          <a:solidFill>
                            <a:srgbClr val="000000"/>
                          </a:solidFill>
                          <a:latin typeface="Nunito Sans Expanded"/>
                        </a:rPr>
                        <a:t>  smoking_status</a:t>
                      </a:r>
                    </a:p>
                    <a:p>
                      <a:pPr algn="l">
                        <a:lnSpc>
                          <a:spcPts val="2799"/>
                        </a:lnSpc>
                      </a:pPr>
                      <a:r>
                        <a:rPr lang="en-US" sz="1999">
                          <a:solidFill>
                            <a:srgbClr val="000000"/>
                          </a:solidFill>
                          <a:latin typeface="Nunito Sans Expanded"/>
                        </a:rPr>
                        <a:t>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799"/>
                        </a:lnSpc>
                        <a:defRPr/>
                      </a:pPr>
                      <a:endParaRPr lang="en-US" sz="1100"/>
                    </a:p>
                    <a:p>
                      <a:pPr algn="l">
                        <a:lnSpc>
                          <a:spcPts val="2799"/>
                        </a:lnSpc>
                      </a:pPr>
                      <a:r>
                        <a:rPr lang="en-US" sz="1999">
                          <a:solidFill>
                            <a:srgbClr val="000000"/>
                          </a:solidFill>
                          <a:latin typeface="Nunito Sans Expanded"/>
                        </a:rPr>
                        <a:t>  object</a:t>
                      </a:r>
                    </a:p>
                    <a:p>
                      <a:pPr algn="l">
                        <a:lnSpc>
                          <a:spcPts val="2799"/>
                        </a:lnSpc>
                      </a:pPr>
                      <a:r>
                        <a:rPr lang="en-US" sz="1999">
                          <a:solidFill>
                            <a:srgbClr val="000000"/>
                          </a:solidFill>
                          <a:latin typeface="Nunito Sans Expanded"/>
                        </a:rPr>
                        <a:t>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567938">
                <a:tc>
                  <a:txBody>
                    <a:bodyPr/>
                    <a:lstStyle/>
                    <a:p>
                      <a:pPr algn="l">
                        <a:lnSpc>
                          <a:spcPts val="2799"/>
                        </a:lnSpc>
                        <a:defRPr/>
                      </a:pPr>
                      <a:endParaRPr lang="en-US" sz="1100"/>
                    </a:p>
                    <a:p>
                      <a:pPr algn="l">
                        <a:lnSpc>
                          <a:spcPts val="2799"/>
                        </a:lnSpc>
                      </a:pPr>
                      <a:r>
                        <a:rPr lang="en-US" sz="1999">
                          <a:solidFill>
                            <a:srgbClr val="000000"/>
                          </a:solidFill>
                          <a:latin typeface="Nunito Sans Expanded"/>
                        </a:rPr>
                        <a:t>  stroke</a:t>
                      </a:r>
                    </a:p>
                    <a:p>
                      <a:pPr algn="l">
                        <a:lnSpc>
                          <a:spcPts val="2799"/>
                        </a:lnSpc>
                      </a:pPr>
                      <a:r>
                        <a:rPr lang="en-US" sz="1999">
                          <a:solidFill>
                            <a:srgbClr val="000000"/>
                          </a:solidFill>
                          <a:latin typeface="Nunito Sans Expanded"/>
                        </a:rPr>
                        <a:t>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799"/>
                        </a:lnSpc>
                        <a:defRPr/>
                      </a:pPr>
                      <a:endParaRPr lang="en-US" sz="1100"/>
                    </a:p>
                    <a:p>
                      <a:pPr algn="l">
                        <a:lnSpc>
                          <a:spcPts val="2799"/>
                        </a:lnSpc>
                      </a:pPr>
                      <a:r>
                        <a:rPr lang="en-US" sz="1999">
                          <a:solidFill>
                            <a:srgbClr val="000000"/>
                          </a:solidFill>
                          <a:latin typeface="Nunito Sans Expanded"/>
                        </a:rPr>
                        <a:t>  int64</a:t>
                      </a:r>
                    </a:p>
                    <a:p>
                      <a:pPr algn="l">
                        <a:lnSpc>
                          <a:spcPts val="2799"/>
                        </a:lnSpc>
                      </a:pPr>
                      <a:r>
                        <a:rPr lang="en-US" sz="1999">
                          <a:solidFill>
                            <a:srgbClr val="000000"/>
                          </a:solidFill>
                          <a:latin typeface="Nunito Sans Expanded"/>
                        </a:rPr>
                        <a:t>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7" name="TextBox 7"/>
          <p:cNvSpPr txBox="1"/>
          <p:nvPr/>
        </p:nvSpPr>
        <p:spPr>
          <a:xfrm>
            <a:off x="12275421" y="5019675"/>
            <a:ext cx="6012579" cy="1051108"/>
          </a:xfrm>
          <a:prstGeom prst="rect">
            <a:avLst/>
          </a:prstGeom>
        </p:spPr>
        <p:txBody>
          <a:bodyPr lIns="0" tIns="0" rIns="0" bIns="0" rtlCol="0" anchor="t">
            <a:spAutoFit/>
          </a:bodyPr>
          <a:lstStyle/>
          <a:p>
            <a:pPr algn="ctr">
              <a:lnSpc>
                <a:spcPts val="4395"/>
              </a:lnSpc>
            </a:pPr>
            <a:r>
              <a:rPr lang="en-US" sz="2497">
                <a:solidFill>
                  <a:srgbClr val="211F1C"/>
                </a:solidFill>
                <a:latin typeface="Roboto Mono"/>
              </a:rPr>
              <a:t>Kiểu dữ liệu </a:t>
            </a:r>
          </a:p>
          <a:p>
            <a:pPr marL="0" lvl="0" indent="0" algn="ctr">
              <a:lnSpc>
                <a:spcPts val="4395"/>
              </a:lnSpc>
            </a:pPr>
            <a:r>
              <a:rPr lang="en-US" sz="2497">
                <a:solidFill>
                  <a:srgbClr val="211F1C"/>
                </a:solidFill>
                <a:latin typeface="Roboto Mono"/>
              </a:rPr>
              <a:t>của các đặc trưng</a:t>
            </a:r>
          </a:p>
        </p:txBody>
      </p:sp>
      <p:sp>
        <p:nvSpPr>
          <p:cNvPr id="8" name="TextBox 8"/>
          <p:cNvSpPr txBox="1"/>
          <p:nvPr/>
        </p:nvSpPr>
        <p:spPr>
          <a:xfrm>
            <a:off x="5980415" y="580649"/>
            <a:ext cx="6887045" cy="800851"/>
          </a:xfrm>
          <a:prstGeom prst="rect">
            <a:avLst/>
          </a:prstGeom>
        </p:spPr>
        <p:txBody>
          <a:bodyPr lIns="0" tIns="0" rIns="0" bIns="0" rtlCol="0" anchor="t">
            <a:spAutoFit/>
          </a:bodyPr>
          <a:lstStyle/>
          <a:p>
            <a:pPr algn="l">
              <a:lnSpc>
                <a:spcPts val="6550"/>
              </a:lnSpc>
            </a:pPr>
            <a:r>
              <a:rPr lang="en-US" sz="4678">
                <a:solidFill>
                  <a:srgbClr val="211F1C"/>
                </a:solidFill>
                <a:latin typeface="Josefin Sans Bold"/>
              </a:rPr>
              <a:t>Khám phá bộ dữ liệu</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065510" y="0"/>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15350708" y="9473362"/>
            <a:ext cx="2571397" cy="430125"/>
          </a:xfrm>
          <a:custGeom>
            <a:avLst/>
            <a:gdLst/>
            <a:ahLst/>
            <a:cxnLst/>
            <a:rect l="l" t="t" r="r" b="b"/>
            <a:pathLst>
              <a:path w="2571397" h="430125">
                <a:moveTo>
                  <a:pt x="0" y="0"/>
                </a:moveTo>
                <a:lnTo>
                  <a:pt x="2571397" y="0"/>
                </a:lnTo>
                <a:lnTo>
                  <a:pt x="2571397" y="430125"/>
                </a:lnTo>
                <a:lnTo>
                  <a:pt x="0" y="4301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140430" y="662782"/>
            <a:ext cx="991952" cy="847668"/>
          </a:xfrm>
          <a:custGeom>
            <a:avLst/>
            <a:gdLst/>
            <a:ahLst/>
            <a:cxnLst/>
            <a:rect l="l" t="t" r="r" b="b"/>
            <a:pathLst>
              <a:path w="991952" h="847668">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472430" y="3450472"/>
            <a:ext cx="15163977" cy="5506918"/>
          </a:xfrm>
          <a:custGeom>
            <a:avLst/>
            <a:gdLst/>
            <a:ahLst/>
            <a:cxnLst/>
            <a:rect l="l" t="t" r="r" b="b"/>
            <a:pathLst>
              <a:path w="15163977" h="5506918">
                <a:moveTo>
                  <a:pt x="0" y="0"/>
                </a:moveTo>
                <a:lnTo>
                  <a:pt x="15163976" y="0"/>
                </a:lnTo>
                <a:lnTo>
                  <a:pt x="15163976" y="5506918"/>
                </a:lnTo>
                <a:lnTo>
                  <a:pt x="0" y="5506918"/>
                </a:lnTo>
                <a:lnTo>
                  <a:pt x="0" y="0"/>
                </a:lnTo>
                <a:close/>
              </a:path>
            </a:pathLst>
          </a:custGeom>
          <a:blipFill>
            <a:blip r:embed="rId8"/>
            <a:stretch>
              <a:fillRect/>
            </a:stretch>
          </a:blipFill>
        </p:spPr>
      </p:sp>
      <p:sp>
        <p:nvSpPr>
          <p:cNvPr id="8" name="TextBox 8"/>
          <p:cNvSpPr txBox="1"/>
          <p:nvPr/>
        </p:nvSpPr>
        <p:spPr>
          <a:xfrm>
            <a:off x="3863844" y="2368376"/>
            <a:ext cx="10560312" cy="520121"/>
          </a:xfrm>
          <a:prstGeom prst="rect">
            <a:avLst/>
          </a:prstGeom>
        </p:spPr>
        <p:txBody>
          <a:bodyPr lIns="0" tIns="0" rIns="0" bIns="0" rtlCol="0" anchor="t">
            <a:spAutoFit/>
          </a:bodyPr>
          <a:lstStyle/>
          <a:p>
            <a:pPr marL="0" lvl="0" indent="0" algn="just">
              <a:lnSpc>
                <a:spcPts val="4571"/>
              </a:lnSpc>
            </a:pPr>
            <a:r>
              <a:rPr lang="en-US" sz="2597">
                <a:solidFill>
                  <a:srgbClr val="211F1C"/>
                </a:solidFill>
                <a:latin typeface="Roboto Mono"/>
              </a:rPr>
              <a:t>Mô tả tổng quan về các đặc trưng số trong tập dữ liệu</a:t>
            </a:r>
          </a:p>
        </p:txBody>
      </p:sp>
      <p:sp>
        <p:nvSpPr>
          <p:cNvPr id="9" name="TextBox 9"/>
          <p:cNvSpPr txBox="1"/>
          <p:nvPr/>
        </p:nvSpPr>
        <p:spPr>
          <a:xfrm>
            <a:off x="809625" y="624682"/>
            <a:ext cx="4018637" cy="255422"/>
          </a:xfrm>
          <a:prstGeom prst="rect">
            <a:avLst/>
          </a:prstGeom>
        </p:spPr>
        <p:txBody>
          <a:bodyPr lIns="0" tIns="0" rIns="0" bIns="0" rtlCol="0" anchor="t">
            <a:spAutoFit/>
          </a:bodyPr>
          <a:lstStyle/>
          <a:p>
            <a:pPr marL="0" lvl="0" indent="0" algn="l">
              <a:lnSpc>
                <a:spcPts val="2116"/>
              </a:lnSpc>
              <a:spcBef>
                <a:spcPct val="0"/>
              </a:spcBef>
            </a:pPr>
            <a:r>
              <a:rPr lang="en-US" sz="1439" spc="211">
                <a:solidFill>
                  <a:srgbClr val="211F1C"/>
                </a:solidFill>
                <a:latin typeface="Nunito Sans Expanded Semi-Bold"/>
              </a:rPr>
              <a:t>TON DUC THANG UNIVERSITY</a:t>
            </a:r>
          </a:p>
        </p:txBody>
      </p:sp>
      <p:sp>
        <p:nvSpPr>
          <p:cNvPr id="10" name="TextBox 10"/>
          <p:cNvSpPr txBox="1"/>
          <p:nvPr/>
        </p:nvSpPr>
        <p:spPr>
          <a:xfrm>
            <a:off x="6339382" y="9043262"/>
            <a:ext cx="6351874" cy="430101"/>
          </a:xfrm>
          <a:prstGeom prst="rect">
            <a:avLst/>
          </a:prstGeom>
        </p:spPr>
        <p:txBody>
          <a:bodyPr lIns="0" tIns="0" rIns="0" bIns="0" rtlCol="0" anchor="t">
            <a:spAutoFit/>
          </a:bodyPr>
          <a:lstStyle/>
          <a:p>
            <a:pPr marL="0" lvl="0" indent="0" algn="just">
              <a:lnSpc>
                <a:spcPts val="3734"/>
              </a:lnSpc>
            </a:pPr>
            <a:r>
              <a:rPr lang="en-US" sz="2122">
                <a:solidFill>
                  <a:srgbClr val="211F1C"/>
                </a:solidFill>
                <a:latin typeface="Roboto Mono Bold Italics"/>
              </a:rPr>
              <a:t>Hình 3. Tổng quan về các đặc trưng số </a:t>
            </a:r>
          </a:p>
        </p:txBody>
      </p:sp>
      <p:sp>
        <p:nvSpPr>
          <p:cNvPr id="11" name="TextBox 11"/>
          <p:cNvSpPr txBox="1"/>
          <p:nvPr/>
        </p:nvSpPr>
        <p:spPr>
          <a:xfrm>
            <a:off x="5056585" y="1321573"/>
            <a:ext cx="8426806" cy="987180"/>
          </a:xfrm>
          <a:prstGeom prst="rect">
            <a:avLst/>
          </a:prstGeom>
        </p:spPr>
        <p:txBody>
          <a:bodyPr lIns="0" tIns="0" rIns="0" bIns="0" rtlCol="0" anchor="t">
            <a:spAutoFit/>
          </a:bodyPr>
          <a:lstStyle/>
          <a:p>
            <a:pPr algn="l">
              <a:lnSpc>
                <a:spcPts val="8014"/>
              </a:lnSpc>
            </a:pPr>
            <a:r>
              <a:rPr lang="en-US" sz="5724">
                <a:solidFill>
                  <a:srgbClr val="211F1C"/>
                </a:solidFill>
                <a:latin typeface="Josefin Sans Bold"/>
              </a:rPr>
              <a:t>Khám phá bộ dữ liệu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14906978" y="904323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1991530" y="4388542"/>
            <a:ext cx="6667500" cy="874356"/>
            <a:chOff x="0" y="0"/>
            <a:chExt cx="2126876" cy="278912"/>
          </a:xfrm>
        </p:grpSpPr>
        <p:sp>
          <p:nvSpPr>
            <p:cNvPr id="7" name="Freeform 7"/>
            <p:cNvSpPr/>
            <p:nvPr/>
          </p:nvSpPr>
          <p:spPr>
            <a:xfrm>
              <a:off x="0" y="0"/>
              <a:ext cx="2126876" cy="278912"/>
            </a:xfrm>
            <a:custGeom>
              <a:avLst/>
              <a:gdLst/>
              <a:ahLst/>
              <a:cxnLst/>
              <a:rect l="l" t="t" r="r" b="b"/>
              <a:pathLst>
                <a:path w="2126876" h="278912">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id="8" name="TextBox 8"/>
            <p:cNvSpPr txBox="1"/>
            <p:nvPr/>
          </p:nvSpPr>
          <p:spPr>
            <a:xfrm>
              <a:off x="0" y="-38100"/>
              <a:ext cx="2126876" cy="317012"/>
            </a:xfrm>
            <a:prstGeom prst="rect">
              <a:avLst/>
            </a:prstGeom>
          </p:spPr>
          <p:txBody>
            <a:bodyPr lIns="38100" tIns="38100" rIns="38100" bIns="38100" rtlCol="0" anchor="ctr"/>
            <a:lstStyle/>
            <a:p>
              <a:pPr algn="ctr">
                <a:lnSpc>
                  <a:spcPts val="2557"/>
                </a:lnSpc>
              </a:pPr>
              <a:r>
                <a:rPr lang="en-US" sz="1739" spc="255">
                  <a:solidFill>
                    <a:srgbClr val="000000"/>
                  </a:solidFill>
                  <a:latin typeface="Nunito Sans Expanded Medium"/>
                </a:rPr>
                <a:t>52100239 - TRẦN NAM ĐĂNG KHOA</a:t>
              </a:r>
            </a:p>
          </p:txBody>
        </p:sp>
      </p:grpSp>
      <p:grpSp>
        <p:nvGrpSpPr>
          <p:cNvPr id="9" name="Group 9"/>
          <p:cNvGrpSpPr/>
          <p:nvPr/>
        </p:nvGrpSpPr>
        <p:grpSpPr>
          <a:xfrm>
            <a:off x="809625" y="4388542"/>
            <a:ext cx="897095" cy="874356"/>
            <a:chOff x="0" y="0"/>
            <a:chExt cx="286166" cy="278912"/>
          </a:xfrm>
        </p:grpSpPr>
        <p:sp>
          <p:nvSpPr>
            <p:cNvPr id="10" name="Freeform 10"/>
            <p:cNvSpPr/>
            <p:nvPr/>
          </p:nvSpPr>
          <p:spPr>
            <a:xfrm>
              <a:off x="0" y="0"/>
              <a:ext cx="286166" cy="278912"/>
            </a:xfrm>
            <a:custGeom>
              <a:avLst/>
              <a:gdLst/>
              <a:ahLst/>
              <a:cxnLst/>
              <a:rect l="l" t="t" r="r" b="b"/>
              <a:pathLst>
                <a:path w="286166" h="278912">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id="11" name="TextBox 11"/>
            <p:cNvSpPr txBox="1"/>
            <p:nvPr/>
          </p:nvSpPr>
          <p:spPr>
            <a:xfrm>
              <a:off x="0" y="-57150"/>
              <a:ext cx="286166" cy="336062"/>
            </a:xfrm>
            <a:prstGeom prst="rect">
              <a:avLst/>
            </a:prstGeom>
          </p:spPr>
          <p:txBody>
            <a:bodyPr lIns="38100" tIns="38100" rIns="38100" bIns="38100" rtlCol="0" anchor="ctr"/>
            <a:lstStyle/>
            <a:p>
              <a:pPr algn="ctr">
                <a:lnSpc>
                  <a:spcPts val="3145"/>
                </a:lnSpc>
              </a:pPr>
              <a:r>
                <a:rPr lang="en-US" sz="2139" spc="314">
                  <a:solidFill>
                    <a:srgbClr val="000000"/>
                  </a:solidFill>
                  <a:latin typeface="Nunito Sans Expanded Bold"/>
                </a:rPr>
                <a:t>1</a:t>
              </a:r>
            </a:p>
          </p:txBody>
        </p:sp>
      </p:grpSp>
      <p:grpSp>
        <p:nvGrpSpPr>
          <p:cNvPr id="12" name="Group 12"/>
          <p:cNvGrpSpPr/>
          <p:nvPr/>
        </p:nvGrpSpPr>
        <p:grpSpPr>
          <a:xfrm>
            <a:off x="1991530" y="5589599"/>
            <a:ext cx="6667500" cy="874356"/>
            <a:chOff x="0" y="0"/>
            <a:chExt cx="2126876" cy="278912"/>
          </a:xfrm>
        </p:grpSpPr>
        <p:sp>
          <p:nvSpPr>
            <p:cNvPr id="13" name="Freeform 13"/>
            <p:cNvSpPr/>
            <p:nvPr/>
          </p:nvSpPr>
          <p:spPr>
            <a:xfrm>
              <a:off x="0" y="0"/>
              <a:ext cx="2126876" cy="278912"/>
            </a:xfrm>
            <a:custGeom>
              <a:avLst/>
              <a:gdLst/>
              <a:ahLst/>
              <a:cxnLst/>
              <a:rect l="l" t="t" r="r" b="b"/>
              <a:pathLst>
                <a:path w="2126876" h="278912">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id="14" name="TextBox 14"/>
            <p:cNvSpPr txBox="1"/>
            <p:nvPr/>
          </p:nvSpPr>
          <p:spPr>
            <a:xfrm>
              <a:off x="0" y="-38100"/>
              <a:ext cx="2126876" cy="317012"/>
            </a:xfrm>
            <a:prstGeom prst="rect">
              <a:avLst/>
            </a:prstGeom>
          </p:spPr>
          <p:txBody>
            <a:bodyPr lIns="38100" tIns="38100" rIns="38100" bIns="38100" rtlCol="0" anchor="ctr"/>
            <a:lstStyle/>
            <a:p>
              <a:pPr algn="ctr">
                <a:lnSpc>
                  <a:spcPts val="2557"/>
                </a:lnSpc>
              </a:pPr>
              <a:r>
                <a:rPr lang="en-US" sz="1739" spc="255">
                  <a:solidFill>
                    <a:srgbClr val="000000"/>
                  </a:solidFill>
                  <a:latin typeface="Nunito Sans Expanded Medium"/>
                </a:rPr>
                <a:t>52100306 - NGUYỄN KHẮC ANH TÀI</a:t>
              </a:r>
            </a:p>
          </p:txBody>
        </p:sp>
      </p:grpSp>
      <p:grpSp>
        <p:nvGrpSpPr>
          <p:cNvPr id="15" name="Group 15"/>
          <p:cNvGrpSpPr/>
          <p:nvPr/>
        </p:nvGrpSpPr>
        <p:grpSpPr>
          <a:xfrm>
            <a:off x="809625" y="5589599"/>
            <a:ext cx="897095" cy="874356"/>
            <a:chOff x="0" y="0"/>
            <a:chExt cx="286166" cy="278912"/>
          </a:xfrm>
        </p:grpSpPr>
        <p:sp>
          <p:nvSpPr>
            <p:cNvPr id="16" name="Freeform 16"/>
            <p:cNvSpPr/>
            <p:nvPr/>
          </p:nvSpPr>
          <p:spPr>
            <a:xfrm>
              <a:off x="0" y="0"/>
              <a:ext cx="286166" cy="278912"/>
            </a:xfrm>
            <a:custGeom>
              <a:avLst/>
              <a:gdLst/>
              <a:ahLst/>
              <a:cxnLst/>
              <a:rect l="l" t="t" r="r" b="b"/>
              <a:pathLst>
                <a:path w="286166" h="278912">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id="17" name="TextBox 17"/>
            <p:cNvSpPr txBox="1"/>
            <p:nvPr/>
          </p:nvSpPr>
          <p:spPr>
            <a:xfrm>
              <a:off x="0" y="-57150"/>
              <a:ext cx="286166" cy="336062"/>
            </a:xfrm>
            <a:prstGeom prst="rect">
              <a:avLst/>
            </a:prstGeom>
          </p:spPr>
          <p:txBody>
            <a:bodyPr lIns="38100" tIns="38100" rIns="38100" bIns="38100" rtlCol="0" anchor="ctr"/>
            <a:lstStyle/>
            <a:p>
              <a:pPr algn="ctr">
                <a:lnSpc>
                  <a:spcPts val="3145"/>
                </a:lnSpc>
              </a:pPr>
              <a:r>
                <a:rPr lang="en-US" sz="2139" spc="314">
                  <a:solidFill>
                    <a:srgbClr val="000000"/>
                  </a:solidFill>
                  <a:latin typeface="Nunito Sans Expanded Bold"/>
                </a:rPr>
                <a:t>2</a:t>
              </a:r>
            </a:p>
          </p:txBody>
        </p:sp>
      </p:grpSp>
      <p:grpSp>
        <p:nvGrpSpPr>
          <p:cNvPr id="18" name="Group 18"/>
          <p:cNvGrpSpPr/>
          <p:nvPr/>
        </p:nvGrpSpPr>
        <p:grpSpPr>
          <a:xfrm>
            <a:off x="1991530" y="6790655"/>
            <a:ext cx="6667500" cy="874356"/>
            <a:chOff x="0" y="0"/>
            <a:chExt cx="2126876" cy="278912"/>
          </a:xfrm>
        </p:grpSpPr>
        <p:sp>
          <p:nvSpPr>
            <p:cNvPr id="19" name="Freeform 19"/>
            <p:cNvSpPr/>
            <p:nvPr/>
          </p:nvSpPr>
          <p:spPr>
            <a:xfrm>
              <a:off x="0" y="0"/>
              <a:ext cx="2126876" cy="278912"/>
            </a:xfrm>
            <a:custGeom>
              <a:avLst/>
              <a:gdLst/>
              <a:ahLst/>
              <a:cxnLst/>
              <a:rect l="l" t="t" r="r" b="b"/>
              <a:pathLst>
                <a:path w="2126876" h="278912">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id="20" name="TextBox 20"/>
            <p:cNvSpPr txBox="1"/>
            <p:nvPr/>
          </p:nvSpPr>
          <p:spPr>
            <a:xfrm>
              <a:off x="0" y="-38100"/>
              <a:ext cx="2126876" cy="317012"/>
            </a:xfrm>
            <a:prstGeom prst="rect">
              <a:avLst/>
            </a:prstGeom>
          </p:spPr>
          <p:txBody>
            <a:bodyPr lIns="38100" tIns="38100" rIns="38100" bIns="38100" rtlCol="0" anchor="ctr"/>
            <a:lstStyle/>
            <a:p>
              <a:pPr algn="ctr">
                <a:lnSpc>
                  <a:spcPts val="2557"/>
                </a:lnSpc>
              </a:pPr>
              <a:r>
                <a:rPr lang="en-US" sz="1739" spc="255" dirty="0">
                  <a:solidFill>
                    <a:srgbClr val="000000"/>
                  </a:solidFill>
                  <a:latin typeface="Nunito Sans Expanded Medium"/>
                </a:rPr>
                <a:t>52100312 - LÊ </a:t>
              </a:r>
              <a:r>
                <a:rPr lang="en-US" sz="1739" spc="255" dirty="0" err="1">
                  <a:solidFill>
                    <a:srgbClr val="000000"/>
                  </a:solidFill>
                  <a:latin typeface="Nunito Sans Expanded Medium"/>
                </a:rPr>
                <a:t>TUẤN</a:t>
              </a:r>
              <a:r>
                <a:rPr lang="en-US" sz="1739" spc="255" dirty="0">
                  <a:solidFill>
                    <a:srgbClr val="000000"/>
                  </a:solidFill>
                  <a:latin typeface="Nunito Sans Expanded Medium"/>
                </a:rPr>
                <a:t> THÀNH</a:t>
              </a:r>
            </a:p>
          </p:txBody>
        </p:sp>
      </p:grpSp>
      <p:grpSp>
        <p:nvGrpSpPr>
          <p:cNvPr id="21" name="Group 21"/>
          <p:cNvGrpSpPr/>
          <p:nvPr/>
        </p:nvGrpSpPr>
        <p:grpSpPr>
          <a:xfrm>
            <a:off x="809625" y="6790655"/>
            <a:ext cx="897095" cy="874356"/>
            <a:chOff x="0" y="0"/>
            <a:chExt cx="286166" cy="278912"/>
          </a:xfrm>
        </p:grpSpPr>
        <p:sp>
          <p:nvSpPr>
            <p:cNvPr id="22" name="Freeform 22"/>
            <p:cNvSpPr/>
            <p:nvPr/>
          </p:nvSpPr>
          <p:spPr>
            <a:xfrm>
              <a:off x="0" y="0"/>
              <a:ext cx="286166" cy="278912"/>
            </a:xfrm>
            <a:custGeom>
              <a:avLst/>
              <a:gdLst/>
              <a:ahLst/>
              <a:cxnLst/>
              <a:rect l="l" t="t" r="r" b="b"/>
              <a:pathLst>
                <a:path w="286166" h="278912">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id="23" name="TextBox 23"/>
            <p:cNvSpPr txBox="1"/>
            <p:nvPr/>
          </p:nvSpPr>
          <p:spPr>
            <a:xfrm>
              <a:off x="0" y="-57150"/>
              <a:ext cx="286166" cy="336062"/>
            </a:xfrm>
            <a:prstGeom prst="rect">
              <a:avLst/>
            </a:prstGeom>
          </p:spPr>
          <p:txBody>
            <a:bodyPr lIns="38100" tIns="38100" rIns="38100" bIns="38100" rtlCol="0" anchor="ctr"/>
            <a:lstStyle/>
            <a:p>
              <a:pPr algn="ctr">
                <a:lnSpc>
                  <a:spcPts val="3145"/>
                </a:lnSpc>
              </a:pPr>
              <a:r>
                <a:rPr lang="en-US" sz="2139" spc="314">
                  <a:solidFill>
                    <a:srgbClr val="000000"/>
                  </a:solidFill>
                  <a:latin typeface="Nunito Sans Expanded Bold"/>
                </a:rPr>
                <a:t>3</a:t>
              </a:r>
            </a:p>
          </p:txBody>
        </p:sp>
      </p:grpSp>
      <p:grpSp>
        <p:nvGrpSpPr>
          <p:cNvPr id="24" name="Group 24"/>
          <p:cNvGrpSpPr/>
          <p:nvPr/>
        </p:nvGrpSpPr>
        <p:grpSpPr>
          <a:xfrm>
            <a:off x="9606624" y="4388542"/>
            <a:ext cx="897095" cy="874356"/>
            <a:chOff x="0" y="0"/>
            <a:chExt cx="286166" cy="278912"/>
          </a:xfrm>
        </p:grpSpPr>
        <p:sp>
          <p:nvSpPr>
            <p:cNvPr id="25" name="Freeform 25"/>
            <p:cNvSpPr/>
            <p:nvPr/>
          </p:nvSpPr>
          <p:spPr>
            <a:xfrm>
              <a:off x="0" y="0"/>
              <a:ext cx="286166" cy="278912"/>
            </a:xfrm>
            <a:custGeom>
              <a:avLst/>
              <a:gdLst/>
              <a:ahLst/>
              <a:cxnLst/>
              <a:rect l="l" t="t" r="r" b="b"/>
              <a:pathLst>
                <a:path w="286166" h="278912">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id="26" name="TextBox 26"/>
            <p:cNvSpPr txBox="1"/>
            <p:nvPr/>
          </p:nvSpPr>
          <p:spPr>
            <a:xfrm>
              <a:off x="0" y="-57150"/>
              <a:ext cx="286166" cy="336062"/>
            </a:xfrm>
            <a:prstGeom prst="rect">
              <a:avLst/>
            </a:prstGeom>
          </p:spPr>
          <p:txBody>
            <a:bodyPr lIns="38100" tIns="38100" rIns="38100" bIns="38100" rtlCol="0" anchor="ctr"/>
            <a:lstStyle/>
            <a:p>
              <a:pPr algn="ctr">
                <a:lnSpc>
                  <a:spcPts val="3145"/>
                </a:lnSpc>
              </a:pPr>
              <a:r>
                <a:rPr lang="en-US" sz="2139" spc="314">
                  <a:solidFill>
                    <a:srgbClr val="000000"/>
                  </a:solidFill>
                  <a:latin typeface="Nunito Sans Expanded Bold"/>
                </a:rPr>
                <a:t>4</a:t>
              </a:r>
            </a:p>
          </p:txBody>
        </p:sp>
      </p:grpSp>
      <p:grpSp>
        <p:nvGrpSpPr>
          <p:cNvPr id="27" name="Group 27"/>
          <p:cNvGrpSpPr/>
          <p:nvPr/>
        </p:nvGrpSpPr>
        <p:grpSpPr>
          <a:xfrm>
            <a:off x="10789468" y="4388542"/>
            <a:ext cx="6667500" cy="874356"/>
            <a:chOff x="0" y="0"/>
            <a:chExt cx="2126876" cy="278912"/>
          </a:xfrm>
        </p:grpSpPr>
        <p:sp>
          <p:nvSpPr>
            <p:cNvPr id="28" name="Freeform 28"/>
            <p:cNvSpPr/>
            <p:nvPr/>
          </p:nvSpPr>
          <p:spPr>
            <a:xfrm>
              <a:off x="0" y="0"/>
              <a:ext cx="2126876" cy="278912"/>
            </a:xfrm>
            <a:custGeom>
              <a:avLst/>
              <a:gdLst/>
              <a:ahLst/>
              <a:cxnLst/>
              <a:rect l="l" t="t" r="r" b="b"/>
              <a:pathLst>
                <a:path w="2126876" h="278912">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id="29" name="TextBox 29"/>
            <p:cNvSpPr txBox="1"/>
            <p:nvPr/>
          </p:nvSpPr>
          <p:spPr>
            <a:xfrm>
              <a:off x="0" y="-38100"/>
              <a:ext cx="2126876" cy="317012"/>
            </a:xfrm>
            <a:prstGeom prst="rect">
              <a:avLst/>
            </a:prstGeom>
          </p:spPr>
          <p:txBody>
            <a:bodyPr lIns="38100" tIns="38100" rIns="38100" bIns="38100" rtlCol="0" anchor="ctr"/>
            <a:lstStyle/>
            <a:p>
              <a:pPr algn="ctr">
                <a:lnSpc>
                  <a:spcPts val="2557"/>
                </a:lnSpc>
              </a:pPr>
              <a:r>
                <a:rPr lang="en-US" sz="1739" spc="255">
                  <a:solidFill>
                    <a:srgbClr val="000000"/>
                  </a:solidFill>
                  <a:latin typeface="Nunito Sans Expanded Medium"/>
                </a:rPr>
                <a:t>52100904 - PHẠM HOÀNG TRUNG KIÊN</a:t>
              </a:r>
            </a:p>
          </p:txBody>
        </p:sp>
      </p:grpSp>
      <p:grpSp>
        <p:nvGrpSpPr>
          <p:cNvPr id="30" name="Group 30"/>
          <p:cNvGrpSpPr/>
          <p:nvPr/>
        </p:nvGrpSpPr>
        <p:grpSpPr>
          <a:xfrm>
            <a:off x="9606624" y="5589599"/>
            <a:ext cx="897095" cy="874356"/>
            <a:chOff x="0" y="0"/>
            <a:chExt cx="286166" cy="278912"/>
          </a:xfrm>
        </p:grpSpPr>
        <p:sp>
          <p:nvSpPr>
            <p:cNvPr id="31" name="Freeform 31"/>
            <p:cNvSpPr/>
            <p:nvPr/>
          </p:nvSpPr>
          <p:spPr>
            <a:xfrm>
              <a:off x="0" y="0"/>
              <a:ext cx="286166" cy="278912"/>
            </a:xfrm>
            <a:custGeom>
              <a:avLst/>
              <a:gdLst/>
              <a:ahLst/>
              <a:cxnLst/>
              <a:rect l="l" t="t" r="r" b="b"/>
              <a:pathLst>
                <a:path w="286166" h="278912">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id="32" name="TextBox 32"/>
            <p:cNvSpPr txBox="1"/>
            <p:nvPr/>
          </p:nvSpPr>
          <p:spPr>
            <a:xfrm>
              <a:off x="0" y="-57150"/>
              <a:ext cx="286166" cy="336062"/>
            </a:xfrm>
            <a:prstGeom prst="rect">
              <a:avLst/>
            </a:prstGeom>
          </p:spPr>
          <p:txBody>
            <a:bodyPr lIns="38100" tIns="38100" rIns="38100" bIns="38100" rtlCol="0" anchor="ctr"/>
            <a:lstStyle/>
            <a:p>
              <a:pPr algn="ctr">
                <a:lnSpc>
                  <a:spcPts val="3145"/>
                </a:lnSpc>
              </a:pPr>
              <a:r>
                <a:rPr lang="en-US" sz="2139" spc="314">
                  <a:solidFill>
                    <a:srgbClr val="000000"/>
                  </a:solidFill>
                  <a:latin typeface="Nunito Sans Expanded Bold"/>
                </a:rPr>
                <a:t>5</a:t>
              </a:r>
            </a:p>
          </p:txBody>
        </p:sp>
      </p:grpSp>
      <p:grpSp>
        <p:nvGrpSpPr>
          <p:cNvPr id="33" name="Group 33"/>
          <p:cNvGrpSpPr/>
          <p:nvPr/>
        </p:nvGrpSpPr>
        <p:grpSpPr>
          <a:xfrm>
            <a:off x="10789468" y="5589599"/>
            <a:ext cx="6667500" cy="874356"/>
            <a:chOff x="0" y="0"/>
            <a:chExt cx="2126876" cy="278912"/>
          </a:xfrm>
        </p:grpSpPr>
        <p:sp>
          <p:nvSpPr>
            <p:cNvPr id="34" name="Freeform 34"/>
            <p:cNvSpPr/>
            <p:nvPr/>
          </p:nvSpPr>
          <p:spPr>
            <a:xfrm>
              <a:off x="0" y="0"/>
              <a:ext cx="2126876" cy="278912"/>
            </a:xfrm>
            <a:custGeom>
              <a:avLst/>
              <a:gdLst/>
              <a:ahLst/>
              <a:cxnLst/>
              <a:rect l="l" t="t" r="r" b="b"/>
              <a:pathLst>
                <a:path w="2126876" h="278912">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id="35" name="TextBox 35"/>
            <p:cNvSpPr txBox="1"/>
            <p:nvPr/>
          </p:nvSpPr>
          <p:spPr>
            <a:xfrm>
              <a:off x="0" y="-38100"/>
              <a:ext cx="2126876" cy="317012"/>
            </a:xfrm>
            <a:prstGeom prst="rect">
              <a:avLst/>
            </a:prstGeom>
          </p:spPr>
          <p:txBody>
            <a:bodyPr lIns="38100" tIns="38100" rIns="38100" bIns="38100" rtlCol="0" anchor="ctr"/>
            <a:lstStyle/>
            <a:p>
              <a:pPr marL="0" lvl="0" indent="0" algn="ctr">
                <a:lnSpc>
                  <a:spcPts val="2557"/>
                </a:lnSpc>
                <a:spcBef>
                  <a:spcPct val="0"/>
                </a:spcBef>
              </a:pPr>
              <a:r>
                <a:rPr lang="en-US" sz="1739" spc="255">
                  <a:solidFill>
                    <a:srgbClr val="000000"/>
                  </a:solidFill>
                  <a:latin typeface="Nunito Sans Expanded Medium"/>
                </a:rPr>
                <a:t>52100254 - TRẦN QUANG LUÂN</a:t>
              </a:r>
            </a:p>
          </p:txBody>
        </p:sp>
      </p:grpSp>
      <p:grpSp>
        <p:nvGrpSpPr>
          <p:cNvPr id="36" name="Group 36"/>
          <p:cNvGrpSpPr/>
          <p:nvPr/>
        </p:nvGrpSpPr>
        <p:grpSpPr>
          <a:xfrm>
            <a:off x="9606624" y="6790655"/>
            <a:ext cx="897095" cy="874356"/>
            <a:chOff x="0" y="0"/>
            <a:chExt cx="286166" cy="278912"/>
          </a:xfrm>
        </p:grpSpPr>
        <p:sp>
          <p:nvSpPr>
            <p:cNvPr id="37" name="Freeform 37"/>
            <p:cNvSpPr/>
            <p:nvPr/>
          </p:nvSpPr>
          <p:spPr>
            <a:xfrm>
              <a:off x="0" y="0"/>
              <a:ext cx="286166" cy="278912"/>
            </a:xfrm>
            <a:custGeom>
              <a:avLst/>
              <a:gdLst/>
              <a:ahLst/>
              <a:cxnLst/>
              <a:rect l="l" t="t" r="r" b="b"/>
              <a:pathLst>
                <a:path w="286166" h="278912">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id="38" name="TextBox 38"/>
            <p:cNvSpPr txBox="1"/>
            <p:nvPr/>
          </p:nvSpPr>
          <p:spPr>
            <a:xfrm>
              <a:off x="0" y="-57150"/>
              <a:ext cx="286166" cy="336062"/>
            </a:xfrm>
            <a:prstGeom prst="rect">
              <a:avLst/>
            </a:prstGeom>
          </p:spPr>
          <p:txBody>
            <a:bodyPr lIns="38100" tIns="38100" rIns="38100" bIns="38100" rtlCol="0" anchor="ctr"/>
            <a:lstStyle/>
            <a:p>
              <a:pPr algn="ctr">
                <a:lnSpc>
                  <a:spcPts val="3145"/>
                </a:lnSpc>
              </a:pPr>
              <a:r>
                <a:rPr lang="en-US" sz="2139" spc="314">
                  <a:solidFill>
                    <a:srgbClr val="000000"/>
                  </a:solidFill>
                  <a:latin typeface="Nunito Sans Expanded Bold"/>
                </a:rPr>
                <a:t>6</a:t>
              </a:r>
            </a:p>
          </p:txBody>
        </p:sp>
      </p:grpSp>
      <p:grpSp>
        <p:nvGrpSpPr>
          <p:cNvPr id="39" name="Group 39"/>
          <p:cNvGrpSpPr/>
          <p:nvPr/>
        </p:nvGrpSpPr>
        <p:grpSpPr>
          <a:xfrm>
            <a:off x="10789468" y="6790655"/>
            <a:ext cx="6667500" cy="874356"/>
            <a:chOff x="0" y="0"/>
            <a:chExt cx="2126876" cy="278912"/>
          </a:xfrm>
        </p:grpSpPr>
        <p:sp>
          <p:nvSpPr>
            <p:cNvPr id="40" name="Freeform 40"/>
            <p:cNvSpPr/>
            <p:nvPr/>
          </p:nvSpPr>
          <p:spPr>
            <a:xfrm>
              <a:off x="0" y="0"/>
              <a:ext cx="2126876" cy="278912"/>
            </a:xfrm>
            <a:custGeom>
              <a:avLst/>
              <a:gdLst/>
              <a:ahLst/>
              <a:cxnLst/>
              <a:rect l="l" t="t" r="r" b="b"/>
              <a:pathLst>
                <a:path w="2126876" h="278912">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id="41" name="TextBox 41"/>
            <p:cNvSpPr txBox="1"/>
            <p:nvPr/>
          </p:nvSpPr>
          <p:spPr>
            <a:xfrm>
              <a:off x="0" y="-38100"/>
              <a:ext cx="2126876" cy="317012"/>
            </a:xfrm>
            <a:prstGeom prst="rect">
              <a:avLst/>
            </a:prstGeom>
          </p:spPr>
          <p:txBody>
            <a:bodyPr lIns="38100" tIns="38100" rIns="38100" bIns="38100" rtlCol="0" anchor="ctr"/>
            <a:lstStyle/>
            <a:p>
              <a:pPr algn="ctr">
                <a:lnSpc>
                  <a:spcPts val="2557"/>
                </a:lnSpc>
              </a:pPr>
              <a:r>
                <a:rPr lang="en-US" sz="1739" spc="255">
                  <a:solidFill>
                    <a:srgbClr val="000000"/>
                  </a:solidFill>
                  <a:latin typeface="Nunito Sans Expanded Medium"/>
                </a:rPr>
                <a:t>52100977-NGUYỄN ĐỨC MINH</a:t>
              </a:r>
            </a:p>
          </p:txBody>
        </p:sp>
      </p:grpSp>
      <p:sp>
        <p:nvSpPr>
          <p:cNvPr id="42" name="Freeform 42"/>
          <p:cNvSpPr/>
          <p:nvPr/>
        </p:nvSpPr>
        <p:spPr>
          <a:xfrm>
            <a:off x="15907776" y="574816"/>
            <a:ext cx="1801577" cy="1539530"/>
          </a:xfrm>
          <a:custGeom>
            <a:avLst/>
            <a:gdLst/>
            <a:ahLst/>
            <a:cxnLst/>
            <a:rect l="l" t="t" r="r" b="b"/>
            <a:pathLst>
              <a:path w="1801577" h="1539530">
                <a:moveTo>
                  <a:pt x="0" y="0"/>
                </a:moveTo>
                <a:lnTo>
                  <a:pt x="1801577" y="0"/>
                </a:lnTo>
                <a:lnTo>
                  <a:pt x="1801577" y="1539529"/>
                </a:lnTo>
                <a:lnTo>
                  <a:pt x="0" y="15395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3" name="TextBox 43"/>
          <p:cNvSpPr txBox="1"/>
          <p:nvPr/>
        </p:nvSpPr>
        <p:spPr>
          <a:xfrm>
            <a:off x="1028700" y="1582706"/>
            <a:ext cx="10287636" cy="1730698"/>
          </a:xfrm>
          <a:prstGeom prst="rect">
            <a:avLst/>
          </a:prstGeom>
        </p:spPr>
        <p:txBody>
          <a:bodyPr lIns="0" tIns="0" rIns="0" bIns="0" rtlCol="0" anchor="t">
            <a:spAutoFit/>
          </a:bodyPr>
          <a:lstStyle/>
          <a:p>
            <a:pPr marL="0" lvl="0" indent="0" algn="l">
              <a:lnSpc>
                <a:spcPts val="13049"/>
              </a:lnSpc>
              <a:spcBef>
                <a:spcPct val="0"/>
              </a:spcBef>
            </a:pPr>
            <a:r>
              <a:rPr lang="en-US" sz="12920">
                <a:solidFill>
                  <a:srgbClr val="211F1C"/>
                </a:solidFill>
                <a:latin typeface="Anton"/>
              </a:rPr>
              <a:t>THÀNH VIÊN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184953" y="0"/>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14906978" y="904323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6"/>
            <a:stretch>
              <a:fillRect l="-7986" r="-7986"/>
            </a:stretch>
          </a:blipFill>
        </p:spPr>
      </p:sp>
      <p:sp>
        <p:nvSpPr>
          <p:cNvPr id="7" name="Freeform 7"/>
          <p:cNvSpPr/>
          <p:nvPr/>
        </p:nvSpPr>
        <p:spPr>
          <a:xfrm>
            <a:off x="0" y="0"/>
            <a:ext cx="18288000" cy="10253330"/>
          </a:xfrm>
          <a:custGeom>
            <a:avLst/>
            <a:gdLst/>
            <a:ahLst/>
            <a:cxnLst/>
            <a:rect l="l" t="t" r="r" b="b"/>
            <a:pathLst>
              <a:path w="18288000" h="10253330">
                <a:moveTo>
                  <a:pt x="0" y="0"/>
                </a:moveTo>
                <a:lnTo>
                  <a:pt x="18288000" y="0"/>
                </a:lnTo>
                <a:lnTo>
                  <a:pt x="18288000" y="10253330"/>
                </a:lnTo>
                <a:lnTo>
                  <a:pt x="0" y="10253330"/>
                </a:lnTo>
                <a:lnTo>
                  <a:pt x="0" y="0"/>
                </a:lnTo>
                <a:close/>
              </a:path>
            </a:pathLst>
          </a:custGeom>
          <a:blipFill>
            <a:blip r:embed="rId7">
              <a:alphaModFix amt="53000"/>
            </a:blip>
            <a:stretch>
              <a:fillRect t="-39180" b="-39180"/>
            </a:stretch>
          </a:blipFill>
        </p:spPr>
      </p:sp>
      <p:sp>
        <p:nvSpPr>
          <p:cNvPr id="8" name="TextBox 8"/>
          <p:cNvSpPr txBox="1"/>
          <p:nvPr/>
        </p:nvSpPr>
        <p:spPr>
          <a:xfrm>
            <a:off x="5318333" y="3675549"/>
            <a:ext cx="7651333" cy="2048355"/>
          </a:xfrm>
          <a:prstGeom prst="rect">
            <a:avLst/>
          </a:prstGeom>
        </p:spPr>
        <p:txBody>
          <a:bodyPr lIns="0" tIns="0" rIns="0" bIns="0" rtlCol="0" anchor="t">
            <a:spAutoFit/>
          </a:bodyPr>
          <a:lstStyle/>
          <a:p>
            <a:pPr algn="l">
              <a:lnSpc>
                <a:spcPts val="15492"/>
              </a:lnSpc>
            </a:pPr>
            <a:r>
              <a:rPr lang="en-US" sz="15339" dirty="0" err="1">
                <a:solidFill>
                  <a:srgbClr val="FFFFFF"/>
                </a:solidFill>
                <a:latin typeface="Anton"/>
              </a:rPr>
              <a:t>CHƯƠNG</a:t>
            </a:r>
            <a:r>
              <a:rPr lang="en-US" sz="15339" dirty="0">
                <a:solidFill>
                  <a:srgbClr val="FFFFFF"/>
                </a:solidFill>
                <a:latin typeface="Anton"/>
              </a:rPr>
              <a:t> 3</a:t>
            </a:r>
          </a:p>
        </p:txBody>
      </p:sp>
      <p:sp>
        <p:nvSpPr>
          <p:cNvPr id="9" name="TextBox 9"/>
          <p:cNvSpPr txBox="1"/>
          <p:nvPr/>
        </p:nvSpPr>
        <p:spPr>
          <a:xfrm>
            <a:off x="3859274" y="6134100"/>
            <a:ext cx="10569450" cy="629852"/>
          </a:xfrm>
          <a:prstGeom prst="rect">
            <a:avLst/>
          </a:prstGeom>
        </p:spPr>
        <p:txBody>
          <a:bodyPr wrap="square" lIns="0" tIns="0" rIns="0" bIns="0" rtlCol="0" anchor="t">
            <a:spAutoFit/>
          </a:bodyPr>
          <a:lstStyle/>
          <a:p>
            <a:pPr algn="ctr">
              <a:lnSpc>
                <a:spcPts val="5069"/>
              </a:lnSpc>
            </a:pPr>
            <a:r>
              <a:rPr lang="en-US" sz="3621" dirty="0" err="1">
                <a:solidFill>
                  <a:srgbClr val="FFFFFF"/>
                </a:solidFill>
                <a:latin typeface="Josefin Sans Bold"/>
              </a:rPr>
              <a:t>TIỀN</a:t>
            </a:r>
            <a:r>
              <a:rPr lang="en-US" sz="3621" dirty="0">
                <a:solidFill>
                  <a:srgbClr val="FFFFFF"/>
                </a:solidFill>
                <a:latin typeface="Josefin Sans Bold"/>
              </a:rPr>
              <a:t> </a:t>
            </a:r>
            <a:r>
              <a:rPr lang="en-US" sz="3621" dirty="0" err="1">
                <a:solidFill>
                  <a:srgbClr val="FFFFFF"/>
                </a:solidFill>
                <a:latin typeface="Josefin Sans Bold"/>
              </a:rPr>
              <a:t>XỬ</a:t>
            </a:r>
            <a:r>
              <a:rPr lang="en-US" sz="3621" dirty="0">
                <a:solidFill>
                  <a:srgbClr val="FFFFFF"/>
                </a:solidFill>
                <a:latin typeface="Josefin Sans Bold"/>
              </a:rPr>
              <a:t> LÝ </a:t>
            </a:r>
            <a:r>
              <a:rPr lang="en-US" sz="3621" dirty="0" err="1">
                <a:solidFill>
                  <a:srgbClr val="FFFFFF"/>
                </a:solidFill>
                <a:latin typeface="Josefin Sans Bold"/>
              </a:rPr>
              <a:t>VÀ</a:t>
            </a:r>
            <a:r>
              <a:rPr lang="en-US" sz="3621" dirty="0">
                <a:solidFill>
                  <a:srgbClr val="FFFFFF"/>
                </a:solidFill>
                <a:latin typeface="Josefin Sans Bold"/>
              </a:rPr>
              <a:t> </a:t>
            </a:r>
            <a:r>
              <a:rPr lang="en-US" sz="3621" dirty="0" err="1">
                <a:solidFill>
                  <a:srgbClr val="FFFFFF"/>
                </a:solidFill>
                <a:latin typeface="Josefin Sans Bold"/>
              </a:rPr>
              <a:t>TRỰC</a:t>
            </a:r>
            <a:r>
              <a:rPr lang="en-US" sz="3621" dirty="0">
                <a:solidFill>
                  <a:srgbClr val="FFFFFF"/>
                </a:solidFill>
                <a:latin typeface="Josefin Sans Bold"/>
              </a:rPr>
              <a:t> QUAN </a:t>
            </a:r>
            <a:r>
              <a:rPr lang="en-US" sz="3621" dirty="0" err="1">
                <a:solidFill>
                  <a:srgbClr val="FFFFFF"/>
                </a:solidFill>
                <a:latin typeface="Josefin Sans Bold"/>
              </a:rPr>
              <a:t>HÓA</a:t>
            </a:r>
            <a:r>
              <a:rPr lang="en-US" sz="3621" dirty="0">
                <a:solidFill>
                  <a:srgbClr val="FFFFFF"/>
                </a:solidFill>
                <a:latin typeface="Josefin Sans Bold"/>
              </a:rPr>
              <a:t> </a:t>
            </a:r>
            <a:r>
              <a:rPr lang="en-US" sz="3621" dirty="0" err="1">
                <a:solidFill>
                  <a:srgbClr val="FFFFFF"/>
                </a:solidFill>
                <a:latin typeface="Josefin Sans Bold"/>
              </a:rPr>
              <a:t>DỮ</a:t>
            </a:r>
            <a:r>
              <a:rPr lang="en-US" sz="3621" dirty="0">
                <a:solidFill>
                  <a:srgbClr val="FFFFFF"/>
                </a:solidFill>
                <a:latin typeface="Josefin Sans Bold"/>
              </a:rPr>
              <a:t> </a:t>
            </a:r>
            <a:r>
              <a:rPr lang="en-US" sz="3621" dirty="0" err="1">
                <a:solidFill>
                  <a:srgbClr val="FFFFFF"/>
                </a:solidFill>
                <a:latin typeface="Josefin Sans Bold"/>
              </a:rPr>
              <a:t>LIỆU</a:t>
            </a:r>
            <a:endParaRPr lang="en-US" sz="3621" dirty="0">
              <a:solidFill>
                <a:srgbClr val="FFFFFF"/>
              </a:solidFill>
              <a:latin typeface="Josefin Sans Bold"/>
            </a:endParaRPr>
          </a:p>
        </p:txBody>
      </p:sp>
    </p:spTree>
    <p:extLst>
      <p:ext uri="{BB962C8B-B14F-4D97-AF65-F5344CB8AC3E}">
        <p14:creationId xmlns:p14="http://schemas.microsoft.com/office/powerpoint/2010/main" val="13964134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184953" y="0"/>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8867927" y="812085"/>
            <a:ext cx="991952" cy="847668"/>
          </a:xfrm>
          <a:custGeom>
            <a:avLst/>
            <a:gdLst/>
            <a:ahLst/>
            <a:cxnLst/>
            <a:rect l="l" t="t" r="r" b="b"/>
            <a:pathLst>
              <a:path w="991952" h="847668">
                <a:moveTo>
                  <a:pt x="0" y="0"/>
                </a:moveTo>
                <a:lnTo>
                  <a:pt x="991952" y="0"/>
                </a:lnTo>
                <a:lnTo>
                  <a:pt x="991952" y="847668"/>
                </a:lnTo>
                <a:lnTo>
                  <a:pt x="0" y="847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5547" y="-2701901"/>
            <a:ext cx="18303547" cy="8837609"/>
          </a:xfrm>
          <a:custGeom>
            <a:avLst/>
            <a:gdLst/>
            <a:ahLst/>
            <a:cxnLst/>
            <a:rect l="l" t="t" r="r" b="b"/>
            <a:pathLst>
              <a:path w="18303547" h="8837609">
                <a:moveTo>
                  <a:pt x="0" y="0"/>
                </a:moveTo>
                <a:lnTo>
                  <a:pt x="18303547" y="0"/>
                </a:lnTo>
                <a:lnTo>
                  <a:pt x="18303547" y="8837609"/>
                </a:lnTo>
                <a:lnTo>
                  <a:pt x="0" y="8837609"/>
                </a:lnTo>
                <a:lnTo>
                  <a:pt x="0" y="0"/>
                </a:lnTo>
                <a:close/>
              </a:path>
            </a:pathLst>
          </a:custGeom>
          <a:blipFill>
            <a:blip r:embed="rId6"/>
            <a:stretch>
              <a:fillRect r="-9811" b="-65342"/>
            </a:stretch>
          </a:blipFill>
        </p:spPr>
      </p:sp>
      <p:sp>
        <p:nvSpPr>
          <p:cNvPr id="7" name="TextBox 7"/>
          <p:cNvSpPr txBox="1"/>
          <p:nvPr/>
        </p:nvSpPr>
        <p:spPr>
          <a:xfrm>
            <a:off x="674382" y="7399912"/>
            <a:ext cx="7551167" cy="1858388"/>
          </a:xfrm>
          <a:prstGeom prst="rect">
            <a:avLst/>
          </a:prstGeom>
        </p:spPr>
        <p:txBody>
          <a:bodyPr lIns="0" tIns="0" rIns="0" bIns="0" rtlCol="0" anchor="t">
            <a:spAutoFit/>
          </a:bodyPr>
          <a:lstStyle/>
          <a:p>
            <a:pPr algn="l">
              <a:lnSpc>
                <a:spcPts val="14019"/>
              </a:lnSpc>
            </a:pPr>
            <a:r>
              <a:rPr lang="en-US" sz="13880" dirty="0" err="1">
                <a:solidFill>
                  <a:srgbClr val="211F1C"/>
                </a:solidFill>
                <a:latin typeface="Anton"/>
              </a:rPr>
              <a:t>CHƯƠNG</a:t>
            </a:r>
            <a:r>
              <a:rPr lang="en-US" sz="13880" dirty="0">
                <a:solidFill>
                  <a:srgbClr val="211F1C"/>
                </a:solidFill>
                <a:latin typeface="Anton"/>
              </a:rPr>
              <a:t> 4</a:t>
            </a:r>
          </a:p>
        </p:txBody>
      </p:sp>
      <p:sp>
        <p:nvSpPr>
          <p:cNvPr id="8" name="TextBox 8"/>
          <p:cNvSpPr txBox="1"/>
          <p:nvPr/>
        </p:nvSpPr>
        <p:spPr>
          <a:xfrm>
            <a:off x="7487063" y="8114794"/>
            <a:ext cx="10542350" cy="854172"/>
          </a:xfrm>
          <a:prstGeom prst="rect">
            <a:avLst/>
          </a:prstGeom>
        </p:spPr>
        <p:txBody>
          <a:bodyPr lIns="0" tIns="0" rIns="0" bIns="0" rtlCol="0" anchor="t">
            <a:spAutoFit/>
          </a:bodyPr>
          <a:lstStyle/>
          <a:p>
            <a:pPr algn="ctr">
              <a:lnSpc>
                <a:spcPts val="6994"/>
              </a:lnSpc>
            </a:pPr>
            <a:r>
              <a:rPr lang="en-US" sz="4996">
                <a:solidFill>
                  <a:srgbClr val="211F1C"/>
                </a:solidFill>
                <a:latin typeface="Josefin Sans Bold"/>
              </a:rPr>
              <a:t>PHÂN TÍCH CÁC THUẬT TOÁN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675025" y="0"/>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14906978" y="904323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486423" y="812085"/>
            <a:ext cx="991952" cy="847668"/>
          </a:xfrm>
          <a:custGeom>
            <a:avLst/>
            <a:gdLst/>
            <a:ahLst/>
            <a:cxnLst/>
            <a:rect l="l" t="t" r="r" b="b"/>
            <a:pathLst>
              <a:path w="991952" h="847668">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1048857" y="2570822"/>
            <a:ext cx="6210443" cy="5561348"/>
          </a:xfrm>
          <a:custGeom>
            <a:avLst/>
            <a:gdLst/>
            <a:ahLst/>
            <a:cxnLst/>
            <a:rect l="l" t="t" r="r" b="b"/>
            <a:pathLst>
              <a:path w="6210443" h="5561348">
                <a:moveTo>
                  <a:pt x="0" y="0"/>
                </a:moveTo>
                <a:lnTo>
                  <a:pt x="6210443" y="0"/>
                </a:lnTo>
                <a:lnTo>
                  <a:pt x="6210443" y="5561348"/>
                </a:lnTo>
                <a:lnTo>
                  <a:pt x="0" y="5561348"/>
                </a:lnTo>
                <a:lnTo>
                  <a:pt x="0" y="0"/>
                </a:lnTo>
                <a:close/>
              </a:path>
            </a:pathLst>
          </a:custGeom>
          <a:blipFill>
            <a:blip r:embed="rId8"/>
            <a:stretch>
              <a:fillRect t="-11671"/>
            </a:stretch>
          </a:blipFill>
        </p:spPr>
      </p:sp>
      <p:sp>
        <p:nvSpPr>
          <p:cNvPr id="8" name="TextBox 8"/>
          <p:cNvSpPr txBox="1"/>
          <p:nvPr/>
        </p:nvSpPr>
        <p:spPr>
          <a:xfrm>
            <a:off x="1085850" y="3817225"/>
            <a:ext cx="9443705" cy="4174127"/>
          </a:xfrm>
          <a:prstGeom prst="rect">
            <a:avLst/>
          </a:prstGeom>
        </p:spPr>
        <p:txBody>
          <a:bodyPr lIns="0" tIns="0" rIns="0" bIns="0" rtlCol="0" anchor="t">
            <a:spAutoFit/>
          </a:bodyPr>
          <a:lstStyle/>
          <a:p>
            <a:pPr marL="0" lvl="0" indent="0" algn="just">
              <a:lnSpc>
                <a:spcPts val="5603"/>
              </a:lnSpc>
            </a:pPr>
            <a:r>
              <a:rPr lang="en-US" sz="3183">
                <a:solidFill>
                  <a:srgbClr val="211F1C"/>
                </a:solidFill>
                <a:latin typeface="Roboto Mono"/>
              </a:rPr>
              <a:t>Logistic Regression là một thuật toán phân loại nhị phân phổ biến, được sử dụng để dự đoán khả năng xảy ra của một sự kiện bằng cách mô hình hóa mối quan hệ giữa các đặc trưng đầu vào và một kết quả nhị phân</a:t>
            </a:r>
          </a:p>
        </p:txBody>
      </p:sp>
      <p:sp>
        <p:nvSpPr>
          <p:cNvPr id="9" name="TextBox 9"/>
          <p:cNvSpPr txBox="1"/>
          <p:nvPr/>
        </p:nvSpPr>
        <p:spPr>
          <a:xfrm>
            <a:off x="1028700" y="2578289"/>
            <a:ext cx="7716349" cy="1103006"/>
          </a:xfrm>
          <a:prstGeom prst="rect">
            <a:avLst/>
          </a:prstGeom>
        </p:spPr>
        <p:txBody>
          <a:bodyPr lIns="0" tIns="0" rIns="0" bIns="0" rtlCol="0" anchor="t">
            <a:spAutoFit/>
          </a:bodyPr>
          <a:lstStyle/>
          <a:p>
            <a:pPr algn="just">
              <a:lnSpc>
                <a:spcPts val="9016"/>
              </a:lnSpc>
            </a:pPr>
            <a:r>
              <a:rPr lang="en-US" sz="6440">
                <a:solidFill>
                  <a:srgbClr val="211F1C"/>
                </a:solidFill>
                <a:latin typeface="Josefin Sans Bold"/>
              </a:rPr>
              <a:t>Logistic Regression</a:t>
            </a:r>
          </a:p>
        </p:txBody>
      </p:sp>
      <p:sp>
        <p:nvSpPr>
          <p:cNvPr id="10" name="TextBox 10"/>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spc="211">
                <a:solidFill>
                  <a:srgbClr val="211F1C"/>
                </a:solidFill>
                <a:latin typeface="Nunito Sans Expanded Semi-Bold"/>
              </a:rPr>
              <a:t>TON DUC THANG UNIVERSITY</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184953" y="0"/>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14906978" y="904323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486423" y="812085"/>
            <a:ext cx="991952" cy="847668"/>
          </a:xfrm>
          <a:custGeom>
            <a:avLst/>
            <a:gdLst/>
            <a:ahLst/>
            <a:cxnLst/>
            <a:rect l="l" t="t" r="r" b="b"/>
            <a:pathLst>
              <a:path w="991952" h="847668">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1028700" y="3160488"/>
            <a:ext cx="10584848" cy="2563416"/>
          </a:xfrm>
          <a:prstGeom prst="rect">
            <a:avLst/>
          </a:prstGeom>
        </p:spPr>
        <p:txBody>
          <a:bodyPr lIns="0" tIns="0" rIns="0" bIns="0" rtlCol="0" anchor="t">
            <a:spAutoFit/>
          </a:bodyPr>
          <a:lstStyle/>
          <a:p>
            <a:pPr algn="just">
              <a:lnSpc>
                <a:spcPts val="5210"/>
              </a:lnSpc>
            </a:pPr>
            <a:r>
              <a:rPr lang="en-US" sz="2960">
                <a:solidFill>
                  <a:srgbClr val="211F1C"/>
                </a:solidFill>
                <a:latin typeface="Roboto Mono"/>
              </a:rPr>
              <a:t>Ưu điểm:</a:t>
            </a:r>
          </a:p>
          <a:p>
            <a:pPr marL="639122" lvl="1" indent="-319561" algn="just">
              <a:lnSpc>
                <a:spcPts val="5210"/>
              </a:lnSpc>
              <a:buFont typeface="Arial"/>
              <a:buChar char="•"/>
            </a:pPr>
            <a:r>
              <a:rPr lang="en-US" sz="2960">
                <a:solidFill>
                  <a:srgbClr val="211F1C"/>
                </a:solidFill>
                <a:latin typeface="Roboto Mono"/>
              </a:rPr>
              <a:t>Đơn Giản và Dễ Hiểu</a:t>
            </a:r>
          </a:p>
          <a:p>
            <a:pPr marL="639122" lvl="1" indent="-319561" algn="just">
              <a:lnSpc>
                <a:spcPts val="5210"/>
              </a:lnSpc>
              <a:buFont typeface="Arial"/>
              <a:buChar char="•"/>
            </a:pPr>
            <a:r>
              <a:rPr lang="en-US" sz="2960">
                <a:solidFill>
                  <a:srgbClr val="211F1C"/>
                </a:solidFill>
                <a:latin typeface="Roboto Mono"/>
              </a:rPr>
              <a:t>Hiệu Suất Tính Toán Hiệu Quả</a:t>
            </a:r>
          </a:p>
          <a:p>
            <a:pPr marL="639122" lvl="1" indent="-319561" algn="just">
              <a:lnSpc>
                <a:spcPts val="5210"/>
              </a:lnSpc>
              <a:buFont typeface="Arial"/>
              <a:buChar char="•"/>
            </a:pPr>
            <a:r>
              <a:rPr lang="en-US" sz="2960">
                <a:solidFill>
                  <a:srgbClr val="211F1C"/>
                </a:solidFill>
                <a:latin typeface="Roboto Mono"/>
              </a:rPr>
              <a:t>Khả Năng Giải Thích</a:t>
            </a:r>
          </a:p>
        </p:txBody>
      </p:sp>
      <p:sp>
        <p:nvSpPr>
          <p:cNvPr id="8" name="TextBox 8"/>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spc="211">
                <a:solidFill>
                  <a:srgbClr val="211F1C"/>
                </a:solidFill>
                <a:latin typeface="Nunito Sans Expanded Semi-Bold"/>
              </a:rPr>
              <a:t>TON DUC THANG UNIVERSITY</a:t>
            </a:r>
          </a:p>
        </p:txBody>
      </p:sp>
      <p:sp>
        <p:nvSpPr>
          <p:cNvPr id="9" name="TextBox 9"/>
          <p:cNvSpPr txBox="1"/>
          <p:nvPr/>
        </p:nvSpPr>
        <p:spPr>
          <a:xfrm>
            <a:off x="1028700" y="5979619"/>
            <a:ext cx="10681375" cy="1963551"/>
          </a:xfrm>
          <a:prstGeom prst="rect">
            <a:avLst/>
          </a:prstGeom>
        </p:spPr>
        <p:txBody>
          <a:bodyPr lIns="0" tIns="0" rIns="0" bIns="0" rtlCol="0" anchor="t">
            <a:spAutoFit/>
          </a:bodyPr>
          <a:lstStyle/>
          <a:p>
            <a:pPr algn="just">
              <a:lnSpc>
                <a:spcPts val="5257"/>
              </a:lnSpc>
            </a:pPr>
            <a:r>
              <a:rPr lang="en-US" sz="2987" dirty="0" err="1">
                <a:solidFill>
                  <a:srgbClr val="211F1C"/>
                </a:solidFill>
                <a:latin typeface="Roboto Mono"/>
              </a:rPr>
              <a:t>Nhược</a:t>
            </a:r>
            <a:r>
              <a:rPr lang="en-US" sz="2987" dirty="0">
                <a:solidFill>
                  <a:srgbClr val="211F1C"/>
                </a:solidFill>
                <a:latin typeface="Roboto Mono"/>
              </a:rPr>
              <a:t> </a:t>
            </a:r>
            <a:r>
              <a:rPr lang="en-US" sz="2987" dirty="0" err="1">
                <a:solidFill>
                  <a:srgbClr val="211F1C"/>
                </a:solidFill>
                <a:latin typeface="Roboto Mono"/>
              </a:rPr>
              <a:t>điểm</a:t>
            </a:r>
            <a:r>
              <a:rPr lang="en-US" sz="2987" dirty="0">
                <a:solidFill>
                  <a:srgbClr val="211F1C"/>
                </a:solidFill>
                <a:latin typeface="Roboto Mono"/>
              </a:rPr>
              <a:t>:</a:t>
            </a:r>
          </a:p>
          <a:p>
            <a:pPr marL="644951" lvl="1" indent="-322475" algn="just">
              <a:lnSpc>
                <a:spcPts val="5257"/>
              </a:lnSpc>
              <a:buFont typeface="Arial"/>
              <a:buChar char="•"/>
            </a:pPr>
            <a:r>
              <a:rPr lang="en-US" sz="2987" dirty="0" err="1">
                <a:solidFill>
                  <a:srgbClr val="211F1C"/>
                </a:solidFill>
                <a:latin typeface="Roboto Mono"/>
              </a:rPr>
              <a:t>Giới</a:t>
            </a:r>
            <a:r>
              <a:rPr lang="en-US" sz="2987" dirty="0">
                <a:solidFill>
                  <a:srgbClr val="211F1C"/>
                </a:solidFill>
                <a:latin typeface="Roboto Mono"/>
              </a:rPr>
              <a:t> </a:t>
            </a:r>
            <a:r>
              <a:rPr lang="en-US" sz="2987" dirty="0" err="1">
                <a:solidFill>
                  <a:srgbClr val="211F1C"/>
                </a:solidFill>
                <a:latin typeface="Roboto Mono"/>
              </a:rPr>
              <a:t>Hạn</a:t>
            </a:r>
            <a:r>
              <a:rPr lang="en-US" sz="2987" dirty="0">
                <a:solidFill>
                  <a:srgbClr val="211F1C"/>
                </a:solidFill>
                <a:latin typeface="Roboto Mono"/>
              </a:rPr>
              <a:t> </a:t>
            </a:r>
            <a:r>
              <a:rPr lang="en-US" sz="2987" dirty="0" err="1">
                <a:solidFill>
                  <a:srgbClr val="211F1C"/>
                </a:solidFill>
                <a:latin typeface="Roboto Mono"/>
              </a:rPr>
              <a:t>trong</a:t>
            </a:r>
            <a:r>
              <a:rPr lang="en-US" sz="2987" dirty="0">
                <a:solidFill>
                  <a:srgbClr val="211F1C"/>
                </a:solidFill>
                <a:latin typeface="Roboto Mono"/>
              </a:rPr>
              <a:t> </a:t>
            </a:r>
            <a:r>
              <a:rPr lang="en-US" sz="2987" dirty="0" err="1">
                <a:solidFill>
                  <a:srgbClr val="211F1C"/>
                </a:solidFill>
                <a:latin typeface="Roboto Mono"/>
              </a:rPr>
              <a:t>Phân</a:t>
            </a:r>
            <a:r>
              <a:rPr lang="en-US" sz="2987" dirty="0">
                <a:solidFill>
                  <a:srgbClr val="211F1C"/>
                </a:solidFill>
                <a:latin typeface="Roboto Mono"/>
              </a:rPr>
              <a:t> </a:t>
            </a:r>
            <a:r>
              <a:rPr lang="en-US" sz="2987" dirty="0" err="1">
                <a:solidFill>
                  <a:srgbClr val="211F1C"/>
                </a:solidFill>
                <a:latin typeface="Roboto Mono"/>
              </a:rPr>
              <a:t>Loại</a:t>
            </a:r>
            <a:r>
              <a:rPr lang="en-US" sz="2987" dirty="0">
                <a:solidFill>
                  <a:srgbClr val="211F1C"/>
                </a:solidFill>
                <a:latin typeface="Roboto Mono"/>
              </a:rPr>
              <a:t> </a:t>
            </a:r>
            <a:r>
              <a:rPr lang="en-US" sz="2987" dirty="0" err="1">
                <a:solidFill>
                  <a:srgbClr val="211F1C"/>
                </a:solidFill>
                <a:latin typeface="Roboto Mono"/>
              </a:rPr>
              <a:t>Nhị</a:t>
            </a:r>
            <a:r>
              <a:rPr lang="en-US" sz="2987" dirty="0">
                <a:solidFill>
                  <a:srgbClr val="211F1C"/>
                </a:solidFill>
                <a:latin typeface="Roboto Mono"/>
              </a:rPr>
              <a:t> </a:t>
            </a:r>
            <a:r>
              <a:rPr lang="en-US" sz="2987" dirty="0" err="1">
                <a:solidFill>
                  <a:srgbClr val="211F1C"/>
                </a:solidFill>
                <a:latin typeface="Roboto Mono"/>
              </a:rPr>
              <a:t>Phân</a:t>
            </a:r>
            <a:endParaRPr lang="en-US" sz="2987" dirty="0">
              <a:solidFill>
                <a:srgbClr val="211F1C"/>
              </a:solidFill>
              <a:latin typeface="Roboto Mono"/>
            </a:endParaRPr>
          </a:p>
          <a:p>
            <a:pPr marL="644951" lvl="1" indent="-322475" algn="just">
              <a:lnSpc>
                <a:spcPts val="5257"/>
              </a:lnSpc>
              <a:buFont typeface="Arial"/>
              <a:buChar char="•"/>
            </a:pPr>
            <a:r>
              <a:rPr lang="en-US" sz="2987" dirty="0" err="1">
                <a:solidFill>
                  <a:srgbClr val="211F1C"/>
                </a:solidFill>
                <a:latin typeface="Roboto Mono"/>
              </a:rPr>
              <a:t>Nhạy</a:t>
            </a:r>
            <a:r>
              <a:rPr lang="en-US" sz="2987" dirty="0">
                <a:solidFill>
                  <a:srgbClr val="211F1C"/>
                </a:solidFill>
                <a:latin typeface="Roboto Mono"/>
              </a:rPr>
              <a:t> </a:t>
            </a:r>
            <a:r>
              <a:rPr lang="en-US" sz="2987" dirty="0" err="1">
                <a:solidFill>
                  <a:srgbClr val="211F1C"/>
                </a:solidFill>
                <a:latin typeface="Roboto Mono"/>
              </a:rPr>
              <a:t>Cảm</a:t>
            </a:r>
            <a:r>
              <a:rPr lang="en-US" sz="2987" dirty="0">
                <a:solidFill>
                  <a:srgbClr val="211F1C"/>
                </a:solidFill>
                <a:latin typeface="Roboto Mono"/>
              </a:rPr>
              <a:t> </a:t>
            </a:r>
            <a:r>
              <a:rPr lang="en-US" sz="2987" dirty="0" err="1">
                <a:solidFill>
                  <a:srgbClr val="211F1C"/>
                </a:solidFill>
                <a:latin typeface="Roboto Mono"/>
              </a:rPr>
              <a:t>với</a:t>
            </a:r>
            <a:r>
              <a:rPr lang="en-US" sz="2987" dirty="0">
                <a:solidFill>
                  <a:srgbClr val="211F1C"/>
                </a:solidFill>
                <a:latin typeface="Roboto Mono"/>
              </a:rPr>
              <a:t> </a:t>
            </a:r>
            <a:r>
              <a:rPr lang="en-US" sz="2987" dirty="0" err="1">
                <a:solidFill>
                  <a:srgbClr val="211F1C"/>
                </a:solidFill>
                <a:latin typeface="Roboto Mono"/>
              </a:rPr>
              <a:t>Ngoại</a:t>
            </a:r>
            <a:r>
              <a:rPr lang="en-US" sz="2987" dirty="0">
                <a:solidFill>
                  <a:srgbClr val="211F1C"/>
                </a:solidFill>
                <a:latin typeface="Roboto Mono"/>
              </a:rPr>
              <a:t> Lai </a:t>
            </a:r>
            <a:r>
              <a:rPr lang="en-US" sz="2987" dirty="0" err="1">
                <a:solidFill>
                  <a:srgbClr val="211F1C"/>
                </a:solidFill>
                <a:latin typeface="Roboto Mono"/>
              </a:rPr>
              <a:t>và</a:t>
            </a:r>
            <a:r>
              <a:rPr lang="en-US" sz="2987" dirty="0">
                <a:solidFill>
                  <a:srgbClr val="211F1C"/>
                </a:solidFill>
                <a:latin typeface="Roboto Mono"/>
              </a:rPr>
              <a:t> </a:t>
            </a:r>
            <a:r>
              <a:rPr lang="en-US" sz="2987" dirty="0" err="1">
                <a:solidFill>
                  <a:srgbClr val="211F1C"/>
                </a:solidFill>
                <a:latin typeface="Roboto Mono"/>
              </a:rPr>
              <a:t>Dữ</a:t>
            </a:r>
            <a:r>
              <a:rPr lang="en-US" sz="2987" dirty="0">
                <a:solidFill>
                  <a:srgbClr val="211F1C"/>
                </a:solidFill>
                <a:latin typeface="Roboto Mono"/>
              </a:rPr>
              <a:t> </a:t>
            </a:r>
            <a:r>
              <a:rPr lang="en-US" sz="2987" dirty="0" err="1">
                <a:solidFill>
                  <a:srgbClr val="211F1C"/>
                </a:solidFill>
                <a:latin typeface="Roboto Mono"/>
              </a:rPr>
              <a:t>Liệu</a:t>
            </a:r>
            <a:r>
              <a:rPr lang="en-US" sz="2987" dirty="0">
                <a:solidFill>
                  <a:srgbClr val="211F1C"/>
                </a:solidFill>
                <a:latin typeface="Roboto Mono"/>
              </a:rPr>
              <a:t> </a:t>
            </a:r>
            <a:r>
              <a:rPr lang="en-US" sz="2987" dirty="0" err="1">
                <a:solidFill>
                  <a:srgbClr val="211F1C"/>
                </a:solidFill>
                <a:latin typeface="Roboto Mono"/>
              </a:rPr>
              <a:t>Thiếu</a:t>
            </a:r>
            <a:endParaRPr lang="en-US" sz="2987" dirty="0">
              <a:solidFill>
                <a:srgbClr val="211F1C"/>
              </a:solidFill>
              <a:latin typeface="Roboto Mono"/>
            </a:endParaRPr>
          </a:p>
        </p:txBody>
      </p:sp>
      <p:sp>
        <p:nvSpPr>
          <p:cNvPr id="10" name="Freeform 10"/>
          <p:cNvSpPr/>
          <p:nvPr/>
        </p:nvSpPr>
        <p:spPr>
          <a:xfrm>
            <a:off x="10811060" y="3479577"/>
            <a:ext cx="6448240" cy="3868944"/>
          </a:xfrm>
          <a:custGeom>
            <a:avLst/>
            <a:gdLst/>
            <a:ahLst/>
            <a:cxnLst/>
            <a:rect l="l" t="t" r="r" b="b"/>
            <a:pathLst>
              <a:path w="6448240" h="3868944">
                <a:moveTo>
                  <a:pt x="0" y="0"/>
                </a:moveTo>
                <a:lnTo>
                  <a:pt x="6448240" y="0"/>
                </a:lnTo>
                <a:lnTo>
                  <a:pt x="6448240" y="3868944"/>
                </a:lnTo>
                <a:lnTo>
                  <a:pt x="0" y="3868944"/>
                </a:lnTo>
                <a:lnTo>
                  <a:pt x="0" y="0"/>
                </a:lnTo>
                <a:close/>
              </a:path>
            </a:pathLst>
          </a:custGeom>
          <a:blipFill>
            <a:blip r:embed="rId8"/>
            <a:stretch>
              <a:fillRect/>
            </a:stretch>
          </a:blipFill>
        </p:spPr>
      </p:sp>
      <p:sp>
        <p:nvSpPr>
          <p:cNvPr id="11" name="TextBox 11"/>
          <p:cNvSpPr txBox="1"/>
          <p:nvPr/>
        </p:nvSpPr>
        <p:spPr>
          <a:xfrm>
            <a:off x="809625" y="1526403"/>
            <a:ext cx="7716349" cy="1103006"/>
          </a:xfrm>
          <a:prstGeom prst="rect">
            <a:avLst/>
          </a:prstGeom>
        </p:spPr>
        <p:txBody>
          <a:bodyPr lIns="0" tIns="0" rIns="0" bIns="0" rtlCol="0" anchor="t">
            <a:spAutoFit/>
          </a:bodyPr>
          <a:lstStyle/>
          <a:p>
            <a:pPr algn="just">
              <a:lnSpc>
                <a:spcPts val="9016"/>
              </a:lnSpc>
            </a:pPr>
            <a:r>
              <a:rPr lang="en-US" sz="6440">
                <a:solidFill>
                  <a:srgbClr val="211F1C"/>
                </a:solidFill>
                <a:latin typeface="Josefin Sans Bold"/>
              </a:rPr>
              <a:t>Logistic Regression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184953" y="0"/>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14906978" y="904323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486423" y="812085"/>
            <a:ext cx="991952" cy="847668"/>
          </a:xfrm>
          <a:custGeom>
            <a:avLst/>
            <a:gdLst/>
            <a:ahLst/>
            <a:cxnLst/>
            <a:rect l="l" t="t" r="r" b="b"/>
            <a:pathLst>
              <a:path w="991952" h="847668">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0253330" y="3389824"/>
            <a:ext cx="7005970" cy="3923343"/>
          </a:xfrm>
          <a:custGeom>
            <a:avLst/>
            <a:gdLst/>
            <a:ahLst/>
            <a:cxnLst/>
            <a:rect l="l" t="t" r="r" b="b"/>
            <a:pathLst>
              <a:path w="7005970" h="3923343">
                <a:moveTo>
                  <a:pt x="0" y="0"/>
                </a:moveTo>
                <a:lnTo>
                  <a:pt x="7005970" y="0"/>
                </a:lnTo>
                <a:lnTo>
                  <a:pt x="7005970" y="3923343"/>
                </a:lnTo>
                <a:lnTo>
                  <a:pt x="0" y="3923343"/>
                </a:lnTo>
                <a:lnTo>
                  <a:pt x="0" y="0"/>
                </a:lnTo>
                <a:close/>
              </a:path>
            </a:pathLst>
          </a:custGeom>
          <a:blipFill>
            <a:blip r:embed="rId8"/>
            <a:stretch>
              <a:fillRect/>
            </a:stretch>
          </a:blipFill>
        </p:spPr>
      </p:sp>
      <p:sp>
        <p:nvSpPr>
          <p:cNvPr id="8" name="TextBox 8"/>
          <p:cNvSpPr txBox="1"/>
          <p:nvPr/>
        </p:nvSpPr>
        <p:spPr>
          <a:xfrm>
            <a:off x="809625" y="3105660"/>
            <a:ext cx="8638093" cy="5262494"/>
          </a:xfrm>
          <a:prstGeom prst="rect">
            <a:avLst/>
          </a:prstGeom>
        </p:spPr>
        <p:txBody>
          <a:bodyPr lIns="0" tIns="0" rIns="0" bIns="0" rtlCol="0" anchor="t">
            <a:spAutoFit/>
          </a:bodyPr>
          <a:lstStyle/>
          <a:p>
            <a:pPr marL="0" lvl="0" indent="0" algn="just">
              <a:lnSpc>
                <a:spcPts val="5241"/>
              </a:lnSpc>
            </a:pPr>
            <a:r>
              <a:rPr lang="en-US" sz="2978">
                <a:solidFill>
                  <a:srgbClr val="211F1C"/>
                </a:solidFill>
                <a:latin typeface="Roboto Mono"/>
              </a:rPr>
              <a:t>K-Nearest Neighbors (K-NN) là một thuật toán học máy đơn giản và dễ hiểu được sử dụng cho cả bài toán phân loại và hồi quy. Nó hoạt động dựa trên nguyên tắc tìm kiếm các điểm dữ liệu gần nhất trong không gian đặc trưng để dự đoán nhãn hoặc giá trị của điểm dữ liệu mới.</a:t>
            </a:r>
          </a:p>
        </p:txBody>
      </p:sp>
      <p:sp>
        <p:nvSpPr>
          <p:cNvPr id="9" name="TextBox 9"/>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spc="211">
                <a:solidFill>
                  <a:srgbClr val="211F1C"/>
                </a:solidFill>
                <a:latin typeface="Nunito Sans Expanded Semi-Bold"/>
              </a:rPr>
              <a:t>TON DUC THANG UNIVERSITY</a:t>
            </a:r>
          </a:p>
        </p:txBody>
      </p:sp>
      <p:sp>
        <p:nvSpPr>
          <p:cNvPr id="10" name="TextBox 10"/>
          <p:cNvSpPr txBox="1"/>
          <p:nvPr/>
        </p:nvSpPr>
        <p:spPr>
          <a:xfrm>
            <a:off x="809625" y="1526403"/>
            <a:ext cx="9443705" cy="1103006"/>
          </a:xfrm>
          <a:prstGeom prst="rect">
            <a:avLst/>
          </a:prstGeom>
        </p:spPr>
        <p:txBody>
          <a:bodyPr lIns="0" tIns="0" rIns="0" bIns="0" rtlCol="0" anchor="t">
            <a:spAutoFit/>
          </a:bodyPr>
          <a:lstStyle/>
          <a:p>
            <a:pPr algn="just">
              <a:lnSpc>
                <a:spcPts val="9016"/>
              </a:lnSpc>
            </a:pPr>
            <a:r>
              <a:rPr lang="en-US" sz="6440">
                <a:solidFill>
                  <a:srgbClr val="211F1C"/>
                </a:solidFill>
                <a:latin typeface="Josefin Sans Bold"/>
              </a:rPr>
              <a:t>k-Nearest Neighbors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184953" y="0"/>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14906978" y="904323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486423" y="812085"/>
            <a:ext cx="991952" cy="847668"/>
          </a:xfrm>
          <a:custGeom>
            <a:avLst/>
            <a:gdLst/>
            <a:ahLst/>
            <a:cxnLst/>
            <a:rect l="l" t="t" r="r" b="b"/>
            <a:pathLst>
              <a:path w="991952" h="847668">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0253330" y="2732484"/>
            <a:ext cx="6859738" cy="3606894"/>
          </a:xfrm>
          <a:custGeom>
            <a:avLst/>
            <a:gdLst/>
            <a:ahLst/>
            <a:cxnLst/>
            <a:rect l="l" t="t" r="r" b="b"/>
            <a:pathLst>
              <a:path w="6859738" h="3606894">
                <a:moveTo>
                  <a:pt x="0" y="0"/>
                </a:moveTo>
                <a:lnTo>
                  <a:pt x="6859738" y="0"/>
                </a:lnTo>
                <a:lnTo>
                  <a:pt x="6859738" y="3606894"/>
                </a:lnTo>
                <a:lnTo>
                  <a:pt x="0" y="3606894"/>
                </a:lnTo>
                <a:lnTo>
                  <a:pt x="0" y="0"/>
                </a:lnTo>
                <a:close/>
              </a:path>
            </a:pathLst>
          </a:custGeom>
          <a:blipFill>
            <a:blip r:embed="rId8"/>
            <a:stretch>
              <a:fillRect/>
            </a:stretch>
          </a:blipFill>
        </p:spPr>
      </p:sp>
      <p:sp>
        <p:nvSpPr>
          <p:cNvPr id="8" name="TextBox 8"/>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spc="211">
                <a:solidFill>
                  <a:srgbClr val="211F1C"/>
                </a:solidFill>
                <a:latin typeface="Nunito Sans Expanded Semi-Bold"/>
              </a:rPr>
              <a:t>TON DUC THANG UNIVERSITY</a:t>
            </a:r>
          </a:p>
        </p:txBody>
      </p:sp>
      <p:sp>
        <p:nvSpPr>
          <p:cNvPr id="9" name="TextBox 9"/>
          <p:cNvSpPr txBox="1"/>
          <p:nvPr/>
        </p:nvSpPr>
        <p:spPr>
          <a:xfrm>
            <a:off x="809625" y="1344856"/>
            <a:ext cx="9654801" cy="1112774"/>
          </a:xfrm>
          <a:prstGeom prst="rect">
            <a:avLst/>
          </a:prstGeom>
        </p:spPr>
        <p:txBody>
          <a:bodyPr lIns="0" tIns="0" rIns="0" bIns="0" rtlCol="0" anchor="t">
            <a:spAutoFit/>
          </a:bodyPr>
          <a:lstStyle/>
          <a:p>
            <a:pPr algn="just">
              <a:lnSpc>
                <a:spcPts val="9016"/>
              </a:lnSpc>
            </a:pPr>
            <a:r>
              <a:rPr lang="en-US" sz="6440">
                <a:solidFill>
                  <a:srgbClr val="211F1C"/>
                </a:solidFill>
                <a:latin typeface="Josefin Sans Bold"/>
              </a:rPr>
              <a:t>k-Nearest Neighbors</a:t>
            </a:r>
          </a:p>
        </p:txBody>
      </p:sp>
      <p:sp>
        <p:nvSpPr>
          <p:cNvPr id="10" name="TextBox 10"/>
          <p:cNvSpPr txBox="1"/>
          <p:nvPr/>
        </p:nvSpPr>
        <p:spPr>
          <a:xfrm>
            <a:off x="809625" y="2580084"/>
            <a:ext cx="10584848" cy="2563416"/>
          </a:xfrm>
          <a:prstGeom prst="rect">
            <a:avLst/>
          </a:prstGeom>
        </p:spPr>
        <p:txBody>
          <a:bodyPr lIns="0" tIns="0" rIns="0" bIns="0" rtlCol="0" anchor="t">
            <a:spAutoFit/>
          </a:bodyPr>
          <a:lstStyle/>
          <a:p>
            <a:pPr algn="just">
              <a:lnSpc>
                <a:spcPts val="5210"/>
              </a:lnSpc>
            </a:pPr>
            <a:r>
              <a:rPr lang="en-US" sz="2960">
                <a:solidFill>
                  <a:srgbClr val="211F1C"/>
                </a:solidFill>
                <a:latin typeface="Roboto Mono"/>
              </a:rPr>
              <a:t>Ưu điểm:</a:t>
            </a:r>
          </a:p>
          <a:p>
            <a:pPr marL="639122" lvl="1" indent="-319561" algn="just">
              <a:lnSpc>
                <a:spcPts val="5210"/>
              </a:lnSpc>
              <a:buFont typeface="Arial"/>
              <a:buChar char="•"/>
            </a:pPr>
            <a:r>
              <a:rPr lang="en-US" sz="2960">
                <a:solidFill>
                  <a:srgbClr val="211F1C"/>
                </a:solidFill>
                <a:latin typeface="Roboto Mono"/>
              </a:rPr>
              <a:t>Đơn giản và dễ hiểu</a:t>
            </a:r>
          </a:p>
          <a:p>
            <a:pPr marL="639122" lvl="1" indent="-319561" algn="just">
              <a:lnSpc>
                <a:spcPts val="5210"/>
              </a:lnSpc>
              <a:buFont typeface="Arial"/>
              <a:buChar char="•"/>
            </a:pPr>
            <a:r>
              <a:rPr lang="en-US" sz="2960">
                <a:solidFill>
                  <a:srgbClr val="211F1C"/>
                </a:solidFill>
                <a:latin typeface="Roboto Mono"/>
              </a:rPr>
              <a:t>Linh hoạt</a:t>
            </a:r>
          </a:p>
          <a:p>
            <a:pPr marL="639122" lvl="1" indent="-319561" algn="just">
              <a:lnSpc>
                <a:spcPts val="5210"/>
              </a:lnSpc>
              <a:buFont typeface="Arial"/>
              <a:buChar char="•"/>
            </a:pPr>
            <a:r>
              <a:rPr lang="en-US" sz="2960">
                <a:solidFill>
                  <a:srgbClr val="211F1C"/>
                </a:solidFill>
                <a:latin typeface="Roboto Mono"/>
              </a:rPr>
              <a:t>Không cần huấn luyện</a:t>
            </a:r>
          </a:p>
        </p:txBody>
      </p:sp>
      <p:sp>
        <p:nvSpPr>
          <p:cNvPr id="11" name="TextBox 11"/>
          <p:cNvSpPr txBox="1"/>
          <p:nvPr/>
        </p:nvSpPr>
        <p:spPr>
          <a:xfrm>
            <a:off x="809625" y="5438775"/>
            <a:ext cx="9443705" cy="3218804"/>
          </a:xfrm>
          <a:prstGeom prst="rect">
            <a:avLst/>
          </a:prstGeom>
        </p:spPr>
        <p:txBody>
          <a:bodyPr lIns="0" tIns="0" rIns="0" bIns="0" rtlCol="0" anchor="t">
            <a:spAutoFit/>
          </a:bodyPr>
          <a:lstStyle/>
          <a:p>
            <a:pPr algn="just">
              <a:lnSpc>
                <a:spcPts val="5210"/>
              </a:lnSpc>
            </a:pPr>
            <a:r>
              <a:rPr lang="en-US" sz="2960">
                <a:solidFill>
                  <a:srgbClr val="211F1C"/>
                </a:solidFill>
                <a:latin typeface="Roboto Mono"/>
              </a:rPr>
              <a:t>Nhược điểm:</a:t>
            </a:r>
          </a:p>
          <a:p>
            <a:pPr marL="639122" lvl="1" indent="-319561" algn="just">
              <a:lnSpc>
                <a:spcPts val="5210"/>
              </a:lnSpc>
              <a:buFont typeface="Arial"/>
              <a:buChar char="•"/>
            </a:pPr>
            <a:r>
              <a:rPr lang="en-US" sz="2960">
                <a:solidFill>
                  <a:srgbClr val="211F1C"/>
                </a:solidFill>
                <a:latin typeface="Roboto Mono"/>
              </a:rPr>
              <a:t>Tốc độ chậm với dữ liệu lớn</a:t>
            </a:r>
          </a:p>
          <a:p>
            <a:pPr marL="639122" lvl="1" indent="-319561" algn="just">
              <a:lnSpc>
                <a:spcPts val="5210"/>
              </a:lnSpc>
              <a:buFont typeface="Arial"/>
              <a:buChar char="•"/>
            </a:pPr>
            <a:r>
              <a:rPr lang="en-US" sz="2960">
                <a:solidFill>
                  <a:srgbClr val="211F1C"/>
                </a:solidFill>
                <a:latin typeface="Roboto Mono"/>
              </a:rPr>
              <a:t>Nhạy cảm với dữ liệu nhiễu và ngoại lai</a:t>
            </a:r>
          </a:p>
          <a:p>
            <a:pPr marL="639122" lvl="1" indent="-319561" algn="just">
              <a:lnSpc>
                <a:spcPts val="5210"/>
              </a:lnSpc>
              <a:buFont typeface="Arial"/>
              <a:buChar char="•"/>
            </a:pPr>
            <a:r>
              <a:rPr lang="en-US" sz="2960">
                <a:solidFill>
                  <a:srgbClr val="211F1C"/>
                </a:solidFill>
                <a:latin typeface="Roboto Mono"/>
              </a:rPr>
              <a:t>Yêu cầu bộ nhớ lớn</a:t>
            </a:r>
          </a:p>
          <a:p>
            <a:pPr marL="639122" lvl="1" indent="-319561" algn="just">
              <a:lnSpc>
                <a:spcPts val="5210"/>
              </a:lnSpc>
              <a:buFont typeface="Arial"/>
              <a:buChar char="•"/>
            </a:pPr>
            <a:r>
              <a:rPr lang="en-US" sz="2960">
                <a:solidFill>
                  <a:srgbClr val="211F1C"/>
                </a:solidFill>
                <a:latin typeface="Roboto Mono"/>
              </a:rPr>
              <a:t>Chọn K tối ưu</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184953" y="0"/>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14906978" y="904323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486423" y="812085"/>
            <a:ext cx="991952" cy="847668"/>
          </a:xfrm>
          <a:custGeom>
            <a:avLst/>
            <a:gdLst/>
            <a:ahLst/>
            <a:cxnLst/>
            <a:rect l="l" t="t" r="r" b="b"/>
            <a:pathLst>
              <a:path w="991952" h="847668">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0668676" y="3303398"/>
            <a:ext cx="6809699" cy="4096196"/>
          </a:xfrm>
          <a:custGeom>
            <a:avLst/>
            <a:gdLst/>
            <a:ahLst/>
            <a:cxnLst/>
            <a:rect l="l" t="t" r="r" b="b"/>
            <a:pathLst>
              <a:path w="6809699" h="4096196">
                <a:moveTo>
                  <a:pt x="0" y="0"/>
                </a:moveTo>
                <a:lnTo>
                  <a:pt x="6809699" y="0"/>
                </a:lnTo>
                <a:lnTo>
                  <a:pt x="6809699" y="4096195"/>
                </a:lnTo>
                <a:lnTo>
                  <a:pt x="0" y="4096195"/>
                </a:lnTo>
                <a:lnTo>
                  <a:pt x="0" y="0"/>
                </a:lnTo>
                <a:close/>
              </a:path>
            </a:pathLst>
          </a:custGeom>
          <a:blipFill>
            <a:blip r:embed="rId8"/>
            <a:stretch>
              <a:fillRect r="-15106"/>
            </a:stretch>
          </a:blipFill>
        </p:spPr>
      </p:sp>
      <p:sp>
        <p:nvSpPr>
          <p:cNvPr id="8" name="TextBox 8"/>
          <p:cNvSpPr txBox="1"/>
          <p:nvPr/>
        </p:nvSpPr>
        <p:spPr>
          <a:xfrm>
            <a:off x="1028700" y="3682739"/>
            <a:ext cx="8869420" cy="5790623"/>
          </a:xfrm>
          <a:prstGeom prst="rect">
            <a:avLst/>
          </a:prstGeom>
        </p:spPr>
        <p:txBody>
          <a:bodyPr lIns="0" tIns="0" rIns="0" bIns="0" rtlCol="0" anchor="t">
            <a:spAutoFit/>
          </a:bodyPr>
          <a:lstStyle/>
          <a:p>
            <a:pPr marL="0" lvl="0" indent="0" algn="just">
              <a:lnSpc>
                <a:spcPts val="5763"/>
              </a:lnSpc>
            </a:pPr>
            <a:r>
              <a:rPr lang="en-US" sz="3274">
                <a:solidFill>
                  <a:srgbClr val="211F1C"/>
                </a:solidFill>
                <a:latin typeface="Roboto Mono"/>
              </a:rPr>
              <a:t>Support Vector Machine (SVM) là một thuật toán học máy mạnh mẽ được sử dụng cho cả bài toán phân loại và hồi quy. SVM đặc biệt hiệu quả trong các bài toán phân loại nhị phân, tìm ra một siêu phẳng tối ưu để phân tách các lớp dữ liệu khác nhau trong không gian đặc trưng.</a:t>
            </a:r>
          </a:p>
        </p:txBody>
      </p:sp>
      <p:sp>
        <p:nvSpPr>
          <p:cNvPr id="9" name="TextBox 9"/>
          <p:cNvSpPr txBox="1"/>
          <p:nvPr/>
        </p:nvSpPr>
        <p:spPr>
          <a:xfrm>
            <a:off x="1028700" y="1397538"/>
            <a:ext cx="8869420" cy="1964696"/>
          </a:xfrm>
          <a:prstGeom prst="rect">
            <a:avLst/>
          </a:prstGeom>
        </p:spPr>
        <p:txBody>
          <a:bodyPr lIns="0" tIns="0" rIns="0" bIns="0" rtlCol="0" anchor="t">
            <a:spAutoFit/>
          </a:bodyPr>
          <a:lstStyle/>
          <a:p>
            <a:pPr algn="just">
              <a:lnSpc>
                <a:spcPts val="7819"/>
              </a:lnSpc>
            </a:pPr>
            <a:r>
              <a:rPr lang="en-US" sz="5585">
                <a:solidFill>
                  <a:srgbClr val="211F1C"/>
                </a:solidFill>
                <a:latin typeface="Josefin Sans Bold"/>
              </a:rPr>
              <a:t>Support Vector Machine (SVM)</a:t>
            </a:r>
          </a:p>
        </p:txBody>
      </p:sp>
      <p:sp>
        <p:nvSpPr>
          <p:cNvPr id="10" name="TextBox 10"/>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spc="211">
                <a:solidFill>
                  <a:srgbClr val="211F1C"/>
                </a:solidFill>
                <a:latin typeface="Nunito Sans Expanded Semi-Bold"/>
              </a:rPr>
              <a:t>TON DUC THANG UNIVERSITY</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184953" y="0"/>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14906978" y="904323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486423" y="812085"/>
            <a:ext cx="991952" cy="847668"/>
          </a:xfrm>
          <a:custGeom>
            <a:avLst/>
            <a:gdLst/>
            <a:ahLst/>
            <a:cxnLst/>
            <a:rect l="l" t="t" r="r" b="b"/>
            <a:pathLst>
              <a:path w="991952" h="847668">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924188" y="2577376"/>
            <a:ext cx="11486805" cy="8374887"/>
          </a:xfrm>
          <a:prstGeom prst="rect">
            <a:avLst/>
          </a:prstGeom>
        </p:spPr>
        <p:txBody>
          <a:bodyPr lIns="0" tIns="0" rIns="0" bIns="0" rtlCol="0" anchor="t">
            <a:spAutoFit/>
          </a:bodyPr>
          <a:lstStyle/>
          <a:p>
            <a:pPr algn="just">
              <a:lnSpc>
                <a:spcPts val="5126"/>
              </a:lnSpc>
            </a:pPr>
            <a:r>
              <a:rPr lang="en-US" sz="2912">
                <a:solidFill>
                  <a:srgbClr val="211F1C"/>
                </a:solidFill>
                <a:latin typeface="Roboto Mono"/>
              </a:rPr>
              <a:t>Ưu điểm:</a:t>
            </a:r>
          </a:p>
          <a:p>
            <a:pPr marL="628813" lvl="1" indent="-314407" algn="just">
              <a:lnSpc>
                <a:spcPts val="5126"/>
              </a:lnSpc>
              <a:buFont typeface="Arial"/>
              <a:buChar char="•"/>
            </a:pPr>
            <a:r>
              <a:rPr lang="en-US" sz="2912">
                <a:solidFill>
                  <a:srgbClr val="211F1C"/>
                </a:solidFill>
                <a:latin typeface="Roboto Mono"/>
              </a:rPr>
              <a:t>Hiệu suất cao</a:t>
            </a:r>
          </a:p>
          <a:p>
            <a:pPr marL="628813" lvl="1" indent="-314407" algn="just">
              <a:lnSpc>
                <a:spcPts val="5126"/>
              </a:lnSpc>
              <a:buFont typeface="Arial"/>
              <a:buChar char="•"/>
            </a:pPr>
            <a:r>
              <a:rPr lang="en-US" sz="2912">
                <a:solidFill>
                  <a:srgbClr val="211F1C"/>
                </a:solidFill>
                <a:latin typeface="Roboto Mono"/>
              </a:rPr>
              <a:t>Khả năng tổng quát tốt</a:t>
            </a:r>
          </a:p>
          <a:p>
            <a:pPr marL="628813" lvl="1" indent="-314407" algn="just">
              <a:lnSpc>
                <a:spcPts val="5126"/>
              </a:lnSpc>
              <a:buFont typeface="Arial"/>
              <a:buChar char="•"/>
            </a:pPr>
            <a:r>
              <a:rPr lang="en-US" sz="2912">
                <a:solidFill>
                  <a:srgbClr val="211F1C"/>
                </a:solidFill>
                <a:latin typeface="Roboto Mono"/>
              </a:rPr>
              <a:t>Linh hoạt với các Kernel</a:t>
            </a:r>
          </a:p>
          <a:p>
            <a:pPr algn="just">
              <a:lnSpc>
                <a:spcPts val="5126"/>
              </a:lnSpc>
            </a:pPr>
            <a:endParaRPr lang="en-US" sz="2912">
              <a:solidFill>
                <a:srgbClr val="211F1C"/>
              </a:solidFill>
              <a:latin typeface="Roboto Mono"/>
            </a:endParaRPr>
          </a:p>
          <a:p>
            <a:pPr algn="just">
              <a:lnSpc>
                <a:spcPts val="5126"/>
              </a:lnSpc>
            </a:pPr>
            <a:r>
              <a:rPr lang="en-US" sz="2912">
                <a:solidFill>
                  <a:srgbClr val="211F1C"/>
                </a:solidFill>
                <a:latin typeface="Roboto Mono"/>
              </a:rPr>
              <a:t>Nhược điểm:</a:t>
            </a:r>
          </a:p>
          <a:p>
            <a:pPr marL="628813" lvl="1" indent="-314407" algn="just">
              <a:lnSpc>
                <a:spcPts val="5126"/>
              </a:lnSpc>
              <a:buFont typeface="Arial"/>
              <a:buChar char="•"/>
            </a:pPr>
            <a:r>
              <a:rPr lang="en-US" sz="2912">
                <a:solidFill>
                  <a:srgbClr val="211F1C"/>
                </a:solidFill>
                <a:latin typeface="Roboto Mono"/>
              </a:rPr>
              <a:t>Tốc độ chậm với dữ liệu lớn</a:t>
            </a:r>
          </a:p>
          <a:p>
            <a:pPr marL="628813" lvl="1" indent="-314407" algn="just">
              <a:lnSpc>
                <a:spcPts val="5126"/>
              </a:lnSpc>
              <a:buFont typeface="Arial"/>
              <a:buChar char="•"/>
            </a:pPr>
            <a:r>
              <a:rPr lang="en-US" sz="2912">
                <a:solidFill>
                  <a:srgbClr val="211F1C"/>
                </a:solidFill>
                <a:latin typeface="Roboto Mono"/>
              </a:rPr>
              <a:t>Khó chọn Kernel và tham số</a:t>
            </a:r>
          </a:p>
          <a:p>
            <a:pPr marL="628813" lvl="1" indent="-314407" algn="just">
              <a:lnSpc>
                <a:spcPts val="5126"/>
              </a:lnSpc>
              <a:buFont typeface="Arial"/>
              <a:buChar char="•"/>
            </a:pPr>
            <a:r>
              <a:rPr lang="en-US" sz="2912">
                <a:solidFill>
                  <a:srgbClr val="211F1C"/>
                </a:solidFill>
                <a:latin typeface="Roboto Mono"/>
              </a:rPr>
              <a:t>Không hoạt động với dữ liệu nhiễu</a:t>
            </a:r>
          </a:p>
          <a:p>
            <a:pPr algn="just">
              <a:lnSpc>
                <a:spcPts val="5126"/>
              </a:lnSpc>
            </a:pPr>
            <a:endParaRPr lang="en-US" sz="2912">
              <a:solidFill>
                <a:srgbClr val="211F1C"/>
              </a:solidFill>
              <a:latin typeface="Roboto Mono"/>
            </a:endParaRPr>
          </a:p>
          <a:p>
            <a:pPr algn="just">
              <a:lnSpc>
                <a:spcPts val="5126"/>
              </a:lnSpc>
            </a:pPr>
            <a:endParaRPr lang="en-US" sz="2912">
              <a:solidFill>
                <a:srgbClr val="211F1C"/>
              </a:solidFill>
              <a:latin typeface="Roboto Mono"/>
            </a:endParaRPr>
          </a:p>
          <a:p>
            <a:pPr algn="just">
              <a:lnSpc>
                <a:spcPts val="5126"/>
              </a:lnSpc>
            </a:pPr>
            <a:endParaRPr lang="en-US" sz="2912">
              <a:solidFill>
                <a:srgbClr val="211F1C"/>
              </a:solidFill>
              <a:latin typeface="Roboto Mono"/>
            </a:endParaRPr>
          </a:p>
          <a:p>
            <a:pPr marL="0" lvl="0" indent="0" algn="just">
              <a:lnSpc>
                <a:spcPts val="5126"/>
              </a:lnSpc>
            </a:pPr>
            <a:endParaRPr lang="en-US" sz="2912">
              <a:solidFill>
                <a:srgbClr val="211F1C"/>
              </a:solidFill>
              <a:latin typeface="Roboto Mono"/>
            </a:endParaRPr>
          </a:p>
        </p:txBody>
      </p:sp>
      <p:sp>
        <p:nvSpPr>
          <p:cNvPr id="8" name="Freeform 8"/>
          <p:cNvSpPr/>
          <p:nvPr/>
        </p:nvSpPr>
        <p:spPr>
          <a:xfrm>
            <a:off x="9731199" y="3296126"/>
            <a:ext cx="7528101" cy="4110739"/>
          </a:xfrm>
          <a:custGeom>
            <a:avLst/>
            <a:gdLst/>
            <a:ahLst/>
            <a:cxnLst/>
            <a:rect l="l" t="t" r="r" b="b"/>
            <a:pathLst>
              <a:path w="7528101" h="4110739">
                <a:moveTo>
                  <a:pt x="0" y="0"/>
                </a:moveTo>
                <a:lnTo>
                  <a:pt x="7528101" y="0"/>
                </a:lnTo>
                <a:lnTo>
                  <a:pt x="7528101" y="4110739"/>
                </a:lnTo>
                <a:lnTo>
                  <a:pt x="0" y="4110739"/>
                </a:lnTo>
                <a:lnTo>
                  <a:pt x="0" y="0"/>
                </a:lnTo>
                <a:close/>
              </a:path>
            </a:pathLst>
          </a:custGeom>
          <a:blipFill>
            <a:blip r:embed="rId8"/>
            <a:stretch>
              <a:fillRect/>
            </a:stretch>
          </a:blipFill>
        </p:spPr>
      </p:sp>
      <p:sp>
        <p:nvSpPr>
          <p:cNvPr id="9" name="TextBox 9"/>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spc="211">
                <a:solidFill>
                  <a:srgbClr val="211F1C"/>
                </a:solidFill>
                <a:latin typeface="Nunito Sans Expanded Semi-Bold"/>
              </a:rPr>
              <a:t>TON DUC THANG UNIVERSITY</a:t>
            </a:r>
          </a:p>
        </p:txBody>
      </p:sp>
      <p:sp>
        <p:nvSpPr>
          <p:cNvPr id="10" name="TextBox 10"/>
          <p:cNvSpPr txBox="1"/>
          <p:nvPr/>
        </p:nvSpPr>
        <p:spPr>
          <a:xfrm>
            <a:off x="809625" y="1535928"/>
            <a:ext cx="11486805" cy="973322"/>
          </a:xfrm>
          <a:prstGeom prst="rect">
            <a:avLst/>
          </a:prstGeom>
        </p:spPr>
        <p:txBody>
          <a:bodyPr lIns="0" tIns="0" rIns="0" bIns="0" rtlCol="0" anchor="t">
            <a:spAutoFit/>
          </a:bodyPr>
          <a:lstStyle/>
          <a:p>
            <a:pPr algn="just">
              <a:lnSpc>
                <a:spcPts val="7819"/>
              </a:lnSpc>
            </a:pPr>
            <a:r>
              <a:rPr lang="en-US" sz="5585">
                <a:solidFill>
                  <a:srgbClr val="211F1C"/>
                </a:solidFill>
                <a:latin typeface="Josefin Sans Bold"/>
              </a:rPr>
              <a:t>Support Vector Machine (SVM)</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184953" y="0"/>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14906978" y="904323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486423" y="812085"/>
            <a:ext cx="991952" cy="847668"/>
          </a:xfrm>
          <a:custGeom>
            <a:avLst/>
            <a:gdLst/>
            <a:ahLst/>
            <a:cxnLst/>
            <a:rect l="l" t="t" r="r" b="b"/>
            <a:pathLst>
              <a:path w="991952" h="847668">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1282569" y="3408674"/>
            <a:ext cx="6195806" cy="3469651"/>
          </a:xfrm>
          <a:custGeom>
            <a:avLst/>
            <a:gdLst/>
            <a:ahLst/>
            <a:cxnLst/>
            <a:rect l="l" t="t" r="r" b="b"/>
            <a:pathLst>
              <a:path w="6195806" h="3469651">
                <a:moveTo>
                  <a:pt x="0" y="0"/>
                </a:moveTo>
                <a:lnTo>
                  <a:pt x="6195806" y="0"/>
                </a:lnTo>
                <a:lnTo>
                  <a:pt x="6195806" y="3469652"/>
                </a:lnTo>
                <a:lnTo>
                  <a:pt x="0" y="3469652"/>
                </a:lnTo>
                <a:lnTo>
                  <a:pt x="0" y="0"/>
                </a:lnTo>
                <a:close/>
              </a:path>
            </a:pathLst>
          </a:custGeom>
          <a:blipFill>
            <a:blip r:embed="rId8"/>
            <a:stretch>
              <a:fillRect/>
            </a:stretch>
          </a:blipFill>
        </p:spPr>
      </p:sp>
      <p:sp>
        <p:nvSpPr>
          <p:cNvPr id="8" name="TextBox 8"/>
          <p:cNvSpPr txBox="1"/>
          <p:nvPr/>
        </p:nvSpPr>
        <p:spPr>
          <a:xfrm>
            <a:off x="809625" y="3836679"/>
            <a:ext cx="9443705" cy="3966635"/>
          </a:xfrm>
          <a:prstGeom prst="rect">
            <a:avLst/>
          </a:prstGeom>
        </p:spPr>
        <p:txBody>
          <a:bodyPr lIns="0" tIns="0" rIns="0" bIns="0" rtlCol="0" anchor="t">
            <a:spAutoFit/>
          </a:bodyPr>
          <a:lstStyle/>
          <a:p>
            <a:pPr algn="just">
              <a:lnSpc>
                <a:spcPts val="5289"/>
              </a:lnSpc>
            </a:pPr>
            <a:r>
              <a:rPr lang="en-US" sz="3005">
                <a:solidFill>
                  <a:srgbClr val="211F1C"/>
                </a:solidFill>
                <a:latin typeface="Roboto Mono"/>
              </a:rPr>
              <a:t>Decision Tree là một thuật toán học máy sử dụng cấu trúc cây để đưa ra quyết định dựa trên các đặc trưng của dữ liệu. Đây là một phương pháp phân loại và hồi quy phổ biến, dễ hiểu và trực quan.</a:t>
            </a:r>
          </a:p>
          <a:p>
            <a:pPr marL="0" lvl="0" indent="0" algn="just">
              <a:lnSpc>
                <a:spcPts val="5289"/>
              </a:lnSpc>
            </a:pPr>
            <a:endParaRPr lang="en-US" sz="3005">
              <a:solidFill>
                <a:srgbClr val="211F1C"/>
              </a:solidFill>
              <a:latin typeface="Roboto Mono"/>
            </a:endParaRPr>
          </a:p>
        </p:txBody>
      </p:sp>
      <p:sp>
        <p:nvSpPr>
          <p:cNvPr id="9" name="TextBox 9"/>
          <p:cNvSpPr txBox="1"/>
          <p:nvPr/>
        </p:nvSpPr>
        <p:spPr>
          <a:xfrm>
            <a:off x="762000" y="2540540"/>
            <a:ext cx="5421964" cy="1112774"/>
          </a:xfrm>
          <a:prstGeom prst="rect">
            <a:avLst/>
          </a:prstGeom>
        </p:spPr>
        <p:txBody>
          <a:bodyPr lIns="0" tIns="0" rIns="0" bIns="0" rtlCol="0" anchor="t">
            <a:spAutoFit/>
          </a:bodyPr>
          <a:lstStyle/>
          <a:p>
            <a:pPr algn="just">
              <a:lnSpc>
                <a:spcPts val="9016"/>
              </a:lnSpc>
            </a:pPr>
            <a:r>
              <a:rPr lang="en-US" sz="6440">
                <a:solidFill>
                  <a:srgbClr val="211F1C"/>
                </a:solidFill>
                <a:latin typeface="Josefin Sans Bold"/>
              </a:rPr>
              <a:t>Decision Tree</a:t>
            </a:r>
          </a:p>
        </p:txBody>
      </p:sp>
      <p:sp>
        <p:nvSpPr>
          <p:cNvPr id="10" name="TextBox 10"/>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spc="211">
                <a:solidFill>
                  <a:srgbClr val="211F1C"/>
                </a:solidFill>
                <a:latin typeface="Nunito Sans Expanded Semi-Bold"/>
              </a:rPr>
              <a:t>TON DUC THANG UNIVERSITY</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184953" y="0"/>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14906978" y="904323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486423" y="812085"/>
            <a:ext cx="991952" cy="847668"/>
          </a:xfrm>
          <a:custGeom>
            <a:avLst/>
            <a:gdLst/>
            <a:ahLst/>
            <a:cxnLst/>
            <a:rect l="l" t="t" r="r" b="b"/>
            <a:pathLst>
              <a:path w="991952" h="847668">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809625" y="2262968"/>
            <a:ext cx="9443705" cy="5814797"/>
          </a:xfrm>
          <a:prstGeom prst="rect">
            <a:avLst/>
          </a:prstGeom>
        </p:spPr>
        <p:txBody>
          <a:bodyPr lIns="0" tIns="0" rIns="0" bIns="0" rtlCol="0" anchor="t">
            <a:spAutoFit/>
          </a:bodyPr>
          <a:lstStyle/>
          <a:p>
            <a:pPr algn="just">
              <a:lnSpc>
                <a:spcPts val="5126"/>
              </a:lnSpc>
            </a:pPr>
            <a:r>
              <a:rPr lang="en-US" sz="2912" dirty="0" err="1">
                <a:solidFill>
                  <a:srgbClr val="211F1C"/>
                </a:solidFill>
                <a:latin typeface="Roboto Mono"/>
              </a:rPr>
              <a:t>Ưu</a:t>
            </a:r>
            <a:r>
              <a:rPr lang="en-US" sz="2912" dirty="0">
                <a:solidFill>
                  <a:srgbClr val="211F1C"/>
                </a:solidFill>
                <a:latin typeface="Roboto Mono"/>
              </a:rPr>
              <a:t> </a:t>
            </a:r>
            <a:r>
              <a:rPr lang="en-US" sz="2912" dirty="0" err="1">
                <a:solidFill>
                  <a:srgbClr val="211F1C"/>
                </a:solidFill>
                <a:latin typeface="Roboto Mono"/>
              </a:rPr>
              <a:t>điểm</a:t>
            </a:r>
            <a:r>
              <a:rPr lang="en-US" sz="2912" dirty="0">
                <a:solidFill>
                  <a:srgbClr val="211F1C"/>
                </a:solidFill>
                <a:latin typeface="Roboto Mono"/>
              </a:rPr>
              <a:t>:</a:t>
            </a:r>
          </a:p>
          <a:p>
            <a:pPr marL="628813" lvl="1" indent="-314407" algn="just">
              <a:lnSpc>
                <a:spcPts val="5126"/>
              </a:lnSpc>
              <a:buFont typeface="Arial"/>
              <a:buChar char="•"/>
            </a:pPr>
            <a:r>
              <a:rPr lang="en-US" sz="2912" dirty="0" err="1">
                <a:solidFill>
                  <a:srgbClr val="211F1C"/>
                </a:solidFill>
                <a:latin typeface="Roboto Mono"/>
              </a:rPr>
              <a:t>Dễ</a:t>
            </a:r>
            <a:r>
              <a:rPr lang="en-US" sz="2912" dirty="0">
                <a:solidFill>
                  <a:srgbClr val="211F1C"/>
                </a:solidFill>
                <a:latin typeface="Roboto Mono"/>
              </a:rPr>
              <a:t> </a:t>
            </a:r>
            <a:r>
              <a:rPr lang="en-US" sz="2912" dirty="0" err="1">
                <a:solidFill>
                  <a:srgbClr val="211F1C"/>
                </a:solidFill>
                <a:latin typeface="Roboto Mono"/>
              </a:rPr>
              <a:t>hiểu</a:t>
            </a:r>
            <a:r>
              <a:rPr lang="en-US" sz="2912" dirty="0">
                <a:solidFill>
                  <a:srgbClr val="211F1C"/>
                </a:solidFill>
                <a:latin typeface="Roboto Mono"/>
              </a:rPr>
              <a:t> </a:t>
            </a:r>
            <a:r>
              <a:rPr lang="en-US" sz="2912" dirty="0" err="1">
                <a:solidFill>
                  <a:srgbClr val="211F1C"/>
                </a:solidFill>
                <a:latin typeface="Roboto Mono"/>
              </a:rPr>
              <a:t>và</a:t>
            </a:r>
            <a:r>
              <a:rPr lang="en-US" sz="2912" dirty="0">
                <a:solidFill>
                  <a:srgbClr val="211F1C"/>
                </a:solidFill>
                <a:latin typeface="Roboto Mono"/>
              </a:rPr>
              <a:t> </a:t>
            </a:r>
            <a:r>
              <a:rPr lang="en-US" sz="2912" dirty="0" err="1">
                <a:solidFill>
                  <a:srgbClr val="211F1C"/>
                </a:solidFill>
                <a:latin typeface="Roboto Mono"/>
              </a:rPr>
              <a:t>giải</a:t>
            </a:r>
            <a:r>
              <a:rPr lang="en-US" sz="2912" dirty="0">
                <a:solidFill>
                  <a:srgbClr val="211F1C"/>
                </a:solidFill>
                <a:latin typeface="Roboto Mono"/>
              </a:rPr>
              <a:t> </a:t>
            </a:r>
            <a:r>
              <a:rPr lang="en-US" sz="2912" dirty="0" err="1">
                <a:solidFill>
                  <a:srgbClr val="211F1C"/>
                </a:solidFill>
                <a:latin typeface="Roboto Mono"/>
              </a:rPr>
              <a:t>thích</a:t>
            </a:r>
            <a:endParaRPr lang="en-US" sz="2912" dirty="0">
              <a:solidFill>
                <a:srgbClr val="211F1C"/>
              </a:solidFill>
              <a:latin typeface="Roboto Mono"/>
            </a:endParaRPr>
          </a:p>
          <a:p>
            <a:pPr marL="628813" lvl="1" indent="-314407" algn="just">
              <a:lnSpc>
                <a:spcPts val="5126"/>
              </a:lnSpc>
              <a:buFont typeface="Arial"/>
              <a:buChar char="•"/>
            </a:pPr>
            <a:r>
              <a:rPr lang="en-US" sz="2912" dirty="0" err="1">
                <a:solidFill>
                  <a:srgbClr val="211F1C"/>
                </a:solidFill>
                <a:latin typeface="Roboto Mono"/>
              </a:rPr>
              <a:t>Không</a:t>
            </a:r>
            <a:r>
              <a:rPr lang="en-US" sz="2912" dirty="0">
                <a:solidFill>
                  <a:srgbClr val="211F1C"/>
                </a:solidFill>
                <a:latin typeface="Roboto Mono"/>
              </a:rPr>
              <a:t> </a:t>
            </a:r>
            <a:r>
              <a:rPr lang="en-US" sz="2912" dirty="0" err="1">
                <a:solidFill>
                  <a:srgbClr val="211F1C"/>
                </a:solidFill>
                <a:latin typeface="Roboto Mono"/>
              </a:rPr>
              <a:t>yêu</a:t>
            </a:r>
            <a:r>
              <a:rPr lang="en-US" sz="2912" dirty="0">
                <a:solidFill>
                  <a:srgbClr val="211F1C"/>
                </a:solidFill>
                <a:latin typeface="Roboto Mono"/>
              </a:rPr>
              <a:t> </a:t>
            </a:r>
            <a:r>
              <a:rPr lang="en-US" sz="2912" dirty="0" err="1">
                <a:solidFill>
                  <a:srgbClr val="211F1C"/>
                </a:solidFill>
                <a:latin typeface="Roboto Mono"/>
              </a:rPr>
              <a:t>cầu</a:t>
            </a:r>
            <a:r>
              <a:rPr lang="en-US" sz="2912" dirty="0">
                <a:solidFill>
                  <a:srgbClr val="211F1C"/>
                </a:solidFill>
                <a:latin typeface="Roboto Mono"/>
              </a:rPr>
              <a:t> </a:t>
            </a:r>
            <a:r>
              <a:rPr lang="en-US" sz="2912" dirty="0" err="1">
                <a:solidFill>
                  <a:srgbClr val="211F1C"/>
                </a:solidFill>
                <a:latin typeface="Roboto Mono"/>
              </a:rPr>
              <a:t>tiền</a:t>
            </a:r>
            <a:r>
              <a:rPr lang="en-US" sz="2912" dirty="0">
                <a:solidFill>
                  <a:srgbClr val="211F1C"/>
                </a:solidFill>
                <a:latin typeface="Roboto Mono"/>
              </a:rPr>
              <a:t> </a:t>
            </a:r>
            <a:r>
              <a:rPr lang="en-US" sz="2912" dirty="0" err="1">
                <a:solidFill>
                  <a:srgbClr val="211F1C"/>
                </a:solidFill>
                <a:latin typeface="Roboto Mono"/>
              </a:rPr>
              <a:t>xử</a:t>
            </a:r>
            <a:r>
              <a:rPr lang="en-US" sz="2912" dirty="0">
                <a:solidFill>
                  <a:srgbClr val="211F1C"/>
                </a:solidFill>
                <a:latin typeface="Roboto Mono"/>
              </a:rPr>
              <a:t> </a:t>
            </a:r>
            <a:r>
              <a:rPr lang="en-US" sz="2912" dirty="0" err="1">
                <a:solidFill>
                  <a:srgbClr val="211F1C"/>
                </a:solidFill>
                <a:latin typeface="Roboto Mono"/>
              </a:rPr>
              <a:t>lý</a:t>
            </a:r>
            <a:r>
              <a:rPr lang="en-US" sz="2912" dirty="0">
                <a:solidFill>
                  <a:srgbClr val="211F1C"/>
                </a:solidFill>
                <a:latin typeface="Roboto Mono"/>
              </a:rPr>
              <a:t> </a:t>
            </a:r>
            <a:r>
              <a:rPr lang="en-US" sz="2912" dirty="0" err="1">
                <a:solidFill>
                  <a:srgbClr val="211F1C"/>
                </a:solidFill>
                <a:latin typeface="Roboto Mono"/>
              </a:rPr>
              <a:t>nhiều</a:t>
            </a:r>
            <a:endParaRPr lang="en-US" sz="2912" dirty="0">
              <a:solidFill>
                <a:srgbClr val="211F1C"/>
              </a:solidFill>
              <a:latin typeface="Roboto Mono"/>
            </a:endParaRPr>
          </a:p>
          <a:p>
            <a:pPr marL="628813" lvl="1" indent="-314407" algn="just">
              <a:lnSpc>
                <a:spcPts val="5126"/>
              </a:lnSpc>
              <a:buFont typeface="Arial"/>
              <a:buChar char="•"/>
            </a:pPr>
            <a:r>
              <a:rPr lang="en-US" sz="2912" dirty="0" err="1">
                <a:solidFill>
                  <a:srgbClr val="211F1C"/>
                </a:solidFill>
                <a:latin typeface="Roboto Mono"/>
              </a:rPr>
              <a:t>Khả</a:t>
            </a:r>
            <a:r>
              <a:rPr lang="en-US" sz="2912" dirty="0">
                <a:solidFill>
                  <a:srgbClr val="211F1C"/>
                </a:solidFill>
                <a:latin typeface="Roboto Mono"/>
              </a:rPr>
              <a:t> </a:t>
            </a:r>
            <a:r>
              <a:rPr lang="en-US" sz="2912" dirty="0" err="1">
                <a:solidFill>
                  <a:srgbClr val="211F1C"/>
                </a:solidFill>
                <a:latin typeface="Roboto Mono"/>
              </a:rPr>
              <a:t>năng</a:t>
            </a:r>
            <a:r>
              <a:rPr lang="en-US" sz="2912" dirty="0">
                <a:solidFill>
                  <a:srgbClr val="211F1C"/>
                </a:solidFill>
                <a:latin typeface="Roboto Mono"/>
              </a:rPr>
              <a:t> </a:t>
            </a:r>
            <a:r>
              <a:rPr lang="en-US" sz="2912" dirty="0" err="1">
                <a:solidFill>
                  <a:srgbClr val="211F1C"/>
                </a:solidFill>
                <a:latin typeface="Roboto Mono"/>
              </a:rPr>
              <a:t>xử</a:t>
            </a:r>
            <a:r>
              <a:rPr lang="en-US" sz="2912" dirty="0">
                <a:solidFill>
                  <a:srgbClr val="211F1C"/>
                </a:solidFill>
                <a:latin typeface="Roboto Mono"/>
              </a:rPr>
              <a:t> </a:t>
            </a:r>
            <a:r>
              <a:rPr lang="en-US" sz="2912" dirty="0" err="1">
                <a:solidFill>
                  <a:srgbClr val="211F1C"/>
                </a:solidFill>
                <a:latin typeface="Roboto Mono"/>
              </a:rPr>
              <a:t>lý</a:t>
            </a:r>
            <a:r>
              <a:rPr lang="en-US" sz="2912" dirty="0">
                <a:solidFill>
                  <a:srgbClr val="211F1C"/>
                </a:solidFill>
                <a:latin typeface="Roboto Mono"/>
              </a:rPr>
              <a:t> </a:t>
            </a:r>
            <a:r>
              <a:rPr lang="en-US" sz="2912" dirty="0" err="1">
                <a:solidFill>
                  <a:srgbClr val="211F1C"/>
                </a:solidFill>
                <a:latin typeface="Roboto Mono"/>
              </a:rPr>
              <a:t>dữ</a:t>
            </a:r>
            <a:r>
              <a:rPr lang="en-US" sz="2912" dirty="0">
                <a:solidFill>
                  <a:srgbClr val="211F1C"/>
                </a:solidFill>
                <a:latin typeface="Roboto Mono"/>
              </a:rPr>
              <a:t> </a:t>
            </a:r>
            <a:r>
              <a:rPr lang="en-US" sz="2912" dirty="0" err="1">
                <a:solidFill>
                  <a:srgbClr val="211F1C"/>
                </a:solidFill>
                <a:latin typeface="Roboto Mono"/>
              </a:rPr>
              <a:t>liệu</a:t>
            </a:r>
            <a:r>
              <a:rPr lang="en-US" sz="2912" dirty="0">
                <a:solidFill>
                  <a:srgbClr val="211F1C"/>
                </a:solidFill>
                <a:latin typeface="Roboto Mono"/>
              </a:rPr>
              <a:t> </a:t>
            </a:r>
            <a:r>
              <a:rPr lang="en-US" sz="2912" dirty="0" err="1">
                <a:solidFill>
                  <a:srgbClr val="211F1C"/>
                </a:solidFill>
                <a:latin typeface="Roboto Mono"/>
              </a:rPr>
              <a:t>thiếu</a:t>
            </a:r>
            <a:endParaRPr lang="en-US" sz="2912" dirty="0">
              <a:solidFill>
                <a:srgbClr val="211F1C"/>
              </a:solidFill>
              <a:latin typeface="Roboto Mono"/>
            </a:endParaRPr>
          </a:p>
          <a:p>
            <a:pPr algn="just">
              <a:lnSpc>
                <a:spcPts val="5126"/>
              </a:lnSpc>
            </a:pPr>
            <a:endParaRPr lang="en-US" sz="2912" dirty="0">
              <a:solidFill>
                <a:srgbClr val="211F1C"/>
              </a:solidFill>
              <a:latin typeface="Roboto Mono"/>
            </a:endParaRPr>
          </a:p>
          <a:p>
            <a:pPr algn="just">
              <a:lnSpc>
                <a:spcPts val="5126"/>
              </a:lnSpc>
            </a:pPr>
            <a:r>
              <a:rPr lang="en-US" sz="2912" dirty="0" err="1">
                <a:solidFill>
                  <a:srgbClr val="211F1C"/>
                </a:solidFill>
                <a:latin typeface="Roboto Mono"/>
              </a:rPr>
              <a:t>Nhược</a:t>
            </a:r>
            <a:r>
              <a:rPr lang="en-US" sz="2912" dirty="0">
                <a:solidFill>
                  <a:srgbClr val="211F1C"/>
                </a:solidFill>
                <a:latin typeface="Roboto Mono"/>
              </a:rPr>
              <a:t> </a:t>
            </a:r>
            <a:r>
              <a:rPr lang="en-US" sz="2912" dirty="0" err="1">
                <a:solidFill>
                  <a:srgbClr val="211F1C"/>
                </a:solidFill>
                <a:latin typeface="Roboto Mono"/>
              </a:rPr>
              <a:t>điểm</a:t>
            </a:r>
            <a:r>
              <a:rPr lang="en-US" sz="2912" dirty="0">
                <a:solidFill>
                  <a:srgbClr val="211F1C"/>
                </a:solidFill>
                <a:latin typeface="Roboto Mono"/>
              </a:rPr>
              <a:t>:</a:t>
            </a:r>
          </a:p>
          <a:p>
            <a:pPr marL="628813" lvl="1" indent="-314407" algn="just">
              <a:lnSpc>
                <a:spcPts val="5126"/>
              </a:lnSpc>
              <a:buFont typeface="Arial"/>
              <a:buChar char="•"/>
            </a:pPr>
            <a:r>
              <a:rPr lang="en-US" sz="2912" dirty="0" err="1">
                <a:solidFill>
                  <a:srgbClr val="211F1C"/>
                </a:solidFill>
                <a:latin typeface="Roboto Mono"/>
              </a:rPr>
              <a:t>Dễ</a:t>
            </a:r>
            <a:r>
              <a:rPr lang="en-US" sz="2912" dirty="0">
                <a:solidFill>
                  <a:srgbClr val="211F1C"/>
                </a:solidFill>
                <a:latin typeface="Roboto Mono"/>
              </a:rPr>
              <a:t> </a:t>
            </a:r>
            <a:r>
              <a:rPr lang="en-US" sz="2912" dirty="0" err="1">
                <a:solidFill>
                  <a:srgbClr val="211F1C"/>
                </a:solidFill>
                <a:latin typeface="Roboto Mono"/>
              </a:rPr>
              <a:t>bị</a:t>
            </a:r>
            <a:r>
              <a:rPr lang="en-US" sz="2912" dirty="0">
                <a:solidFill>
                  <a:srgbClr val="211F1C"/>
                </a:solidFill>
                <a:latin typeface="Roboto Mono"/>
              </a:rPr>
              <a:t> Overfitting</a:t>
            </a:r>
          </a:p>
          <a:p>
            <a:pPr marL="628813" lvl="1" indent="-314407" algn="just">
              <a:lnSpc>
                <a:spcPts val="5126"/>
              </a:lnSpc>
              <a:buFont typeface="Arial"/>
              <a:buChar char="•"/>
            </a:pPr>
            <a:r>
              <a:rPr lang="en-US" sz="2912" dirty="0" err="1">
                <a:solidFill>
                  <a:srgbClr val="211F1C"/>
                </a:solidFill>
                <a:latin typeface="Roboto Mono"/>
              </a:rPr>
              <a:t>Nhạy</a:t>
            </a:r>
            <a:r>
              <a:rPr lang="en-US" sz="2912" dirty="0">
                <a:solidFill>
                  <a:srgbClr val="211F1C"/>
                </a:solidFill>
                <a:latin typeface="Roboto Mono"/>
              </a:rPr>
              <a:t> </a:t>
            </a:r>
            <a:r>
              <a:rPr lang="en-US" sz="2912" dirty="0" err="1">
                <a:solidFill>
                  <a:srgbClr val="211F1C"/>
                </a:solidFill>
                <a:latin typeface="Roboto Mono"/>
              </a:rPr>
              <a:t>cảm</a:t>
            </a:r>
            <a:r>
              <a:rPr lang="en-US" sz="2912" dirty="0">
                <a:solidFill>
                  <a:srgbClr val="211F1C"/>
                </a:solidFill>
                <a:latin typeface="Roboto Mono"/>
              </a:rPr>
              <a:t> </a:t>
            </a:r>
            <a:r>
              <a:rPr lang="en-US" sz="2912" dirty="0" err="1">
                <a:solidFill>
                  <a:srgbClr val="211F1C"/>
                </a:solidFill>
                <a:latin typeface="Roboto Mono"/>
              </a:rPr>
              <a:t>với</a:t>
            </a:r>
            <a:r>
              <a:rPr lang="en-US" sz="2912" dirty="0">
                <a:solidFill>
                  <a:srgbClr val="211F1C"/>
                </a:solidFill>
                <a:latin typeface="Roboto Mono"/>
              </a:rPr>
              <a:t> </a:t>
            </a:r>
            <a:r>
              <a:rPr lang="en-US" sz="2912" dirty="0" err="1">
                <a:solidFill>
                  <a:srgbClr val="211F1C"/>
                </a:solidFill>
                <a:latin typeface="Roboto Mono"/>
              </a:rPr>
              <a:t>dữ</a:t>
            </a:r>
            <a:r>
              <a:rPr lang="en-US" sz="2912" dirty="0">
                <a:solidFill>
                  <a:srgbClr val="211F1C"/>
                </a:solidFill>
                <a:latin typeface="Roboto Mono"/>
              </a:rPr>
              <a:t> </a:t>
            </a:r>
            <a:r>
              <a:rPr lang="en-US" sz="2912" dirty="0" err="1">
                <a:solidFill>
                  <a:srgbClr val="211F1C"/>
                </a:solidFill>
                <a:latin typeface="Roboto Mono"/>
              </a:rPr>
              <a:t>liệu</a:t>
            </a:r>
            <a:r>
              <a:rPr lang="en-US" sz="2912" dirty="0">
                <a:solidFill>
                  <a:srgbClr val="211F1C"/>
                </a:solidFill>
                <a:latin typeface="Roboto Mono"/>
              </a:rPr>
              <a:t> </a:t>
            </a:r>
            <a:r>
              <a:rPr lang="en-US" sz="2912" dirty="0" err="1">
                <a:solidFill>
                  <a:srgbClr val="211F1C"/>
                </a:solidFill>
                <a:latin typeface="Roboto Mono"/>
              </a:rPr>
              <a:t>nhiễu</a:t>
            </a:r>
            <a:endParaRPr lang="en-US" sz="2912" dirty="0">
              <a:solidFill>
                <a:srgbClr val="211F1C"/>
              </a:solidFill>
              <a:latin typeface="Roboto Mono"/>
            </a:endParaRPr>
          </a:p>
          <a:p>
            <a:pPr marL="628813" lvl="1" indent="-314407" algn="just">
              <a:lnSpc>
                <a:spcPts val="5126"/>
              </a:lnSpc>
              <a:buFont typeface="Arial"/>
              <a:buChar char="•"/>
            </a:pPr>
            <a:r>
              <a:rPr lang="en-US" sz="2912" dirty="0" err="1">
                <a:solidFill>
                  <a:srgbClr val="211F1C"/>
                </a:solidFill>
                <a:latin typeface="Roboto Mono"/>
              </a:rPr>
              <a:t>Không</a:t>
            </a:r>
            <a:r>
              <a:rPr lang="en-US" sz="2912" dirty="0">
                <a:solidFill>
                  <a:srgbClr val="211F1C"/>
                </a:solidFill>
                <a:latin typeface="Roboto Mono"/>
              </a:rPr>
              <a:t> </a:t>
            </a:r>
            <a:r>
              <a:rPr lang="en-US" sz="2912" dirty="0" err="1">
                <a:solidFill>
                  <a:srgbClr val="211F1C"/>
                </a:solidFill>
                <a:latin typeface="Roboto Mono"/>
              </a:rPr>
              <a:t>hiệu</a:t>
            </a:r>
            <a:r>
              <a:rPr lang="en-US" sz="2912" dirty="0">
                <a:solidFill>
                  <a:srgbClr val="211F1C"/>
                </a:solidFill>
                <a:latin typeface="Roboto Mono"/>
              </a:rPr>
              <a:t> </a:t>
            </a:r>
            <a:r>
              <a:rPr lang="en-US" sz="2912" dirty="0" err="1">
                <a:solidFill>
                  <a:srgbClr val="211F1C"/>
                </a:solidFill>
                <a:latin typeface="Roboto Mono"/>
              </a:rPr>
              <a:t>quả</a:t>
            </a:r>
            <a:r>
              <a:rPr lang="en-US" sz="2912" dirty="0">
                <a:solidFill>
                  <a:srgbClr val="211F1C"/>
                </a:solidFill>
                <a:latin typeface="Roboto Mono"/>
              </a:rPr>
              <a:t> </a:t>
            </a:r>
            <a:r>
              <a:rPr lang="en-US" sz="2912" dirty="0" err="1">
                <a:solidFill>
                  <a:srgbClr val="211F1C"/>
                </a:solidFill>
                <a:latin typeface="Roboto Mono"/>
              </a:rPr>
              <a:t>với</a:t>
            </a:r>
            <a:r>
              <a:rPr lang="en-US" sz="2912" dirty="0">
                <a:solidFill>
                  <a:srgbClr val="211F1C"/>
                </a:solidFill>
                <a:latin typeface="Roboto Mono"/>
              </a:rPr>
              <a:t> </a:t>
            </a:r>
            <a:r>
              <a:rPr lang="en-US" sz="2912" dirty="0" err="1">
                <a:solidFill>
                  <a:srgbClr val="211F1C"/>
                </a:solidFill>
                <a:latin typeface="Roboto Mono"/>
              </a:rPr>
              <a:t>dữ</a:t>
            </a:r>
            <a:r>
              <a:rPr lang="en-US" sz="2912" dirty="0">
                <a:solidFill>
                  <a:srgbClr val="211F1C"/>
                </a:solidFill>
                <a:latin typeface="Roboto Mono"/>
              </a:rPr>
              <a:t> </a:t>
            </a:r>
            <a:r>
              <a:rPr lang="en-US" sz="2912" dirty="0" err="1">
                <a:solidFill>
                  <a:srgbClr val="211F1C"/>
                </a:solidFill>
                <a:latin typeface="Roboto Mono"/>
              </a:rPr>
              <a:t>liệu</a:t>
            </a:r>
            <a:r>
              <a:rPr lang="en-US" sz="2912" dirty="0">
                <a:solidFill>
                  <a:srgbClr val="211F1C"/>
                </a:solidFill>
                <a:latin typeface="Roboto Mono"/>
              </a:rPr>
              <a:t> </a:t>
            </a:r>
            <a:r>
              <a:rPr lang="en-US" sz="2912" dirty="0" err="1">
                <a:solidFill>
                  <a:srgbClr val="211F1C"/>
                </a:solidFill>
                <a:latin typeface="Roboto Mono"/>
              </a:rPr>
              <a:t>rộng</a:t>
            </a:r>
            <a:r>
              <a:rPr lang="en-US" sz="2912" dirty="0">
                <a:solidFill>
                  <a:srgbClr val="211F1C"/>
                </a:solidFill>
                <a:latin typeface="Roboto Mono"/>
              </a:rPr>
              <a:t> </a:t>
            </a:r>
            <a:r>
              <a:rPr lang="en-US" sz="2912" dirty="0" err="1">
                <a:solidFill>
                  <a:srgbClr val="211F1C"/>
                </a:solidFill>
                <a:latin typeface="Roboto Mono"/>
              </a:rPr>
              <a:t>và</a:t>
            </a:r>
            <a:r>
              <a:rPr lang="en-US" sz="2912" dirty="0">
                <a:solidFill>
                  <a:srgbClr val="211F1C"/>
                </a:solidFill>
                <a:latin typeface="Roboto Mono"/>
              </a:rPr>
              <a:t> </a:t>
            </a:r>
            <a:r>
              <a:rPr lang="en-US" sz="2912" dirty="0" err="1">
                <a:solidFill>
                  <a:srgbClr val="211F1C"/>
                </a:solidFill>
                <a:latin typeface="Roboto Mono"/>
              </a:rPr>
              <a:t>sâu</a:t>
            </a:r>
            <a:endParaRPr lang="en-US" sz="2912" dirty="0">
              <a:solidFill>
                <a:srgbClr val="211F1C"/>
              </a:solidFill>
              <a:latin typeface="Roboto Mono"/>
            </a:endParaRPr>
          </a:p>
        </p:txBody>
      </p:sp>
      <p:sp>
        <p:nvSpPr>
          <p:cNvPr id="8" name="Freeform 8"/>
          <p:cNvSpPr/>
          <p:nvPr/>
        </p:nvSpPr>
        <p:spPr>
          <a:xfrm>
            <a:off x="9738199" y="3245587"/>
            <a:ext cx="7521101" cy="4211816"/>
          </a:xfrm>
          <a:custGeom>
            <a:avLst/>
            <a:gdLst/>
            <a:ahLst/>
            <a:cxnLst/>
            <a:rect l="l" t="t" r="r" b="b"/>
            <a:pathLst>
              <a:path w="7521101" h="4211816">
                <a:moveTo>
                  <a:pt x="0" y="0"/>
                </a:moveTo>
                <a:lnTo>
                  <a:pt x="7521101" y="0"/>
                </a:lnTo>
                <a:lnTo>
                  <a:pt x="7521101" y="4211817"/>
                </a:lnTo>
                <a:lnTo>
                  <a:pt x="0" y="4211817"/>
                </a:lnTo>
                <a:lnTo>
                  <a:pt x="0" y="0"/>
                </a:lnTo>
                <a:close/>
              </a:path>
            </a:pathLst>
          </a:custGeom>
          <a:blipFill>
            <a:blip r:embed="rId8"/>
            <a:stretch>
              <a:fillRect/>
            </a:stretch>
          </a:blipFill>
        </p:spPr>
      </p:sp>
      <p:sp>
        <p:nvSpPr>
          <p:cNvPr id="9" name="TextBox 9"/>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spc="211">
                <a:solidFill>
                  <a:srgbClr val="211F1C"/>
                </a:solidFill>
                <a:latin typeface="Nunito Sans Expanded Semi-Bold"/>
              </a:rPr>
              <a:t>TON DUC THANG UNIVERSITY</a:t>
            </a:r>
          </a:p>
        </p:txBody>
      </p:sp>
      <p:sp>
        <p:nvSpPr>
          <p:cNvPr id="10" name="TextBox 10"/>
          <p:cNvSpPr txBox="1"/>
          <p:nvPr/>
        </p:nvSpPr>
        <p:spPr>
          <a:xfrm>
            <a:off x="10770713" y="1102569"/>
            <a:ext cx="5421964" cy="1112774"/>
          </a:xfrm>
          <a:prstGeom prst="rect">
            <a:avLst/>
          </a:prstGeom>
        </p:spPr>
        <p:txBody>
          <a:bodyPr lIns="0" tIns="0" rIns="0" bIns="0" rtlCol="0" anchor="t">
            <a:spAutoFit/>
          </a:bodyPr>
          <a:lstStyle/>
          <a:p>
            <a:pPr algn="just">
              <a:lnSpc>
                <a:spcPts val="9016"/>
              </a:lnSpc>
            </a:pPr>
            <a:r>
              <a:rPr lang="en-US" sz="6440">
                <a:solidFill>
                  <a:srgbClr val="211F1C"/>
                </a:solidFill>
                <a:latin typeface="Josefin Sans Bold"/>
              </a:rPr>
              <a:t>Decision Tree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15907776" y="574816"/>
            <a:ext cx="1801577" cy="1539530"/>
          </a:xfrm>
          <a:custGeom>
            <a:avLst/>
            <a:gdLst/>
            <a:ahLst/>
            <a:cxnLst/>
            <a:rect l="l" t="t" r="r" b="b"/>
            <a:pathLst>
              <a:path w="1801577" h="1539530">
                <a:moveTo>
                  <a:pt x="0" y="0"/>
                </a:moveTo>
                <a:lnTo>
                  <a:pt x="1801577" y="0"/>
                </a:lnTo>
                <a:lnTo>
                  <a:pt x="1801577" y="1539529"/>
                </a:lnTo>
                <a:lnTo>
                  <a:pt x="0" y="1539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aphicFrame>
        <p:nvGraphicFramePr>
          <p:cNvPr id="6" name="Table 6"/>
          <p:cNvGraphicFramePr>
            <a:graphicFrameLocks noGrp="1"/>
          </p:cNvGraphicFramePr>
          <p:nvPr/>
        </p:nvGraphicFramePr>
        <p:xfrm>
          <a:off x="1655019" y="2846894"/>
          <a:ext cx="14977962" cy="6219824"/>
        </p:xfrm>
        <a:graphic>
          <a:graphicData uri="http://schemas.openxmlformats.org/drawingml/2006/table">
            <a:tbl>
              <a:tblPr/>
              <a:tblGrid>
                <a:gridCol w="1972687">
                  <a:extLst>
                    <a:ext uri="{9D8B030D-6E8A-4147-A177-3AD203B41FA5}">
                      <a16:colId xmlns:a16="http://schemas.microsoft.com/office/drawing/2014/main" val="20000"/>
                    </a:ext>
                  </a:extLst>
                </a:gridCol>
                <a:gridCol w="2367660">
                  <a:extLst>
                    <a:ext uri="{9D8B030D-6E8A-4147-A177-3AD203B41FA5}">
                      <a16:colId xmlns:a16="http://schemas.microsoft.com/office/drawing/2014/main" val="20001"/>
                    </a:ext>
                  </a:extLst>
                </a:gridCol>
                <a:gridCol w="6825212">
                  <a:extLst>
                    <a:ext uri="{9D8B030D-6E8A-4147-A177-3AD203B41FA5}">
                      <a16:colId xmlns:a16="http://schemas.microsoft.com/office/drawing/2014/main" val="20002"/>
                    </a:ext>
                  </a:extLst>
                </a:gridCol>
                <a:gridCol w="3812403">
                  <a:extLst>
                    <a:ext uri="{9D8B030D-6E8A-4147-A177-3AD203B41FA5}">
                      <a16:colId xmlns:a16="http://schemas.microsoft.com/office/drawing/2014/main" val="20003"/>
                    </a:ext>
                  </a:extLst>
                </a:gridCol>
              </a:tblGrid>
              <a:tr h="1251608">
                <a:tc>
                  <a:txBody>
                    <a:bodyPr/>
                    <a:lstStyle/>
                    <a:p>
                      <a:pPr algn="ctr">
                        <a:lnSpc>
                          <a:spcPts val="2379"/>
                        </a:lnSpc>
                        <a:defRPr/>
                      </a:pPr>
                      <a:endParaRPr lang="en-US" sz="1100"/>
                    </a:p>
                    <a:p>
                      <a:pPr algn="ctr">
                        <a:lnSpc>
                          <a:spcPts val="2379"/>
                        </a:lnSpc>
                      </a:pPr>
                      <a:r>
                        <a:rPr lang="en-US" sz="1699">
                          <a:solidFill>
                            <a:srgbClr val="000000"/>
                          </a:solidFill>
                          <a:latin typeface="Nunito Sans Expanded Bold"/>
                        </a:rPr>
                        <a:t>  Mssv</a:t>
                      </a:r>
                    </a:p>
                    <a:p>
                      <a:pPr algn="ctr">
                        <a:lnSpc>
                          <a:spcPts val="2379"/>
                        </a:lnSpc>
                      </a:pPr>
                      <a:r>
                        <a:rPr lang="en-US" sz="1699">
                          <a:solidFill>
                            <a:srgbClr val="000000"/>
                          </a:solidFill>
                          <a:latin typeface="Nunito Sans Expanded Bold"/>
                        </a:rPr>
                        <a:t>  </a:t>
                      </a:r>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379"/>
                        </a:lnSpc>
                        <a:defRPr/>
                      </a:pPr>
                      <a:endParaRPr lang="en-US" sz="1100"/>
                    </a:p>
                    <a:p>
                      <a:pPr algn="ctr">
                        <a:lnSpc>
                          <a:spcPts val="2379"/>
                        </a:lnSpc>
                      </a:pPr>
                      <a:r>
                        <a:rPr lang="en-US" sz="1699">
                          <a:solidFill>
                            <a:srgbClr val="000000"/>
                          </a:solidFill>
                          <a:latin typeface="Nunito Sans Expanded Bold"/>
                        </a:rPr>
                        <a:t>  Họ và tên</a:t>
                      </a:r>
                    </a:p>
                    <a:p>
                      <a:pPr algn="ctr">
                        <a:lnSpc>
                          <a:spcPts val="2379"/>
                        </a:lnSpc>
                      </a:pPr>
                      <a:r>
                        <a:rPr lang="en-US" sz="1699">
                          <a:solidFill>
                            <a:srgbClr val="000000"/>
                          </a:solidFill>
                          <a:latin typeface="Nunito Sans Expanded Bold"/>
                        </a:rPr>
                        <a:t>  </a:t>
                      </a:r>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379"/>
                        </a:lnSpc>
                        <a:defRPr/>
                      </a:pPr>
                      <a:endParaRPr lang="en-US" sz="1100"/>
                    </a:p>
                    <a:p>
                      <a:pPr algn="ctr">
                        <a:lnSpc>
                          <a:spcPts val="2379"/>
                        </a:lnSpc>
                      </a:pPr>
                      <a:r>
                        <a:rPr lang="en-US" sz="1699">
                          <a:solidFill>
                            <a:srgbClr val="000000"/>
                          </a:solidFill>
                          <a:latin typeface="Nunito Sans Expanded Bold"/>
                        </a:rPr>
                        <a:t>  Công việc</a:t>
                      </a:r>
                    </a:p>
                    <a:p>
                      <a:pPr algn="ctr">
                        <a:lnSpc>
                          <a:spcPts val="2379"/>
                        </a:lnSpc>
                      </a:pPr>
                      <a:r>
                        <a:rPr lang="en-US" sz="1699">
                          <a:solidFill>
                            <a:srgbClr val="000000"/>
                          </a:solidFill>
                          <a:latin typeface="Nunito Sans Expanded Bold"/>
                        </a:rPr>
                        <a:t>  </a:t>
                      </a:r>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379"/>
                        </a:lnSpc>
                        <a:defRPr/>
                      </a:pPr>
                      <a:endParaRPr lang="en-US" sz="1100"/>
                    </a:p>
                    <a:p>
                      <a:pPr algn="ctr">
                        <a:lnSpc>
                          <a:spcPts val="2379"/>
                        </a:lnSpc>
                      </a:pPr>
                      <a:r>
                        <a:rPr lang="en-US" sz="1699">
                          <a:solidFill>
                            <a:srgbClr val="000000"/>
                          </a:solidFill>
                          <a:latin typeface="Nunito Sans Expanded Bold"/>
                        </a:rPr>
                        <a:t>  Mức độ hoàn thành</a:t>
                      </a:r>
                    </a:p>
                    <a:p>
                      <a:pPr algn="ctr">
                        <a:lnSpc>
                          <a:spcPts val="2379"/>
                        </a:lnSpc>
                      </a:pPr>
                      <a:r>
                        <a:rPr lang="en-US" sz="1699">
                          <a:solidFill>
                            <a:srgbClr val="000000"/>
                          </a:solidFill>
                          <a:latin typeface="Nunito Sans Expanded Bold"/>
                        </a:rPr>
                        <a:t>  </a:t>
                      </a:r>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471356">
                <a:tc>
                  <a:txBody>
                    <a:bodyPr/>
                    <a:lstStyle/>
                    <a:p>
                      <a:pPr algn="ctr">
                        <a:lnSpc>
                          <a:spcPts val="2239"/>
                        </a:lnSpc>
                        <a:defRPr/>
                      </a:pPr>
                      <a:endParaRPr lang="en-US" sz="1100"/>
                    </a:p>
                    <a:p>
                      <a:pPr algn="ctr">
                        <a:lnSpc>
                          <a:spcPts val="2239"/>
                        </a:lnSpc>
                      </a:pPr>
                      <a:r>
                        <a:rPr lang="en-US" sz="1599">
                          <a:solidFill>
                            <a:srgbClr val="000000"/>
                          </a:solidFill>
                          <a:latin typeface="Nunito Sans Expanded"/>
                        </a:rPr>
                        <a:t>  52100306</a:t>
                      </a:r>
                    </a:p>
                    <a:p>
                      <a:pPr algn="ctr">
                        <a:lnSpc>
                          <a:spcPts val="2239"/>
                        </a:lnSpc>
                      </a:pPr>
                      <a:r>
                        <a:rPr lang="en-US" sz="1599">
                          <a:solidFill>
                            <a:srgbClr val="000000"/>
                          </a:solidFill>
                          <a:latin typeface="Nunito Sans Expanded"/>
                        </a:rPr>
                        <a:t>  </a:t>
                      </a:r>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239"/>
                        </a:lnSpc>
                        <a:defRPr/>
                      </a:pPr>
                      <a:endParaRPr lang="en-US" sz="1100"/>
                    </a:p>
                    <a:p>
                      <a:pPr algn="ctr">
                        <a:lnSpc>
                          <a:spcPts val="2239"/>
                        </a:lnSpc>
                      </a:pPr>
                      <a:r>
                        <a:rPr lang="en-US" sz="1599">
                          <a:solidFill>
                            <a:srgbClr val="000000"/>
                          </a:solidFill>
                          <a:latin typeface="Nunito Sans Expanded"/>
                        </a:rPr>
                        <a:t>  Nguyễn</a:t>
                      </a:r>
                    </a:p>
                    <a:p>
                      <a:pPr algn="ctr">
                        <a:lnSpc>
                          <a:spcPts val="2239"/>
                        </a:lnSpc>
                      </a:pPr>
                      <a:r>
                        <a:rPr lang="en-US" sz="1599">
                          <a:solidFill>
                            <a:srgbClr val="000000"/>
                          </a:solidFill>
                          <a:latin typeface="Nunito Sans Expanded"/>
                        </a:rPr>
                        <a:t>  Khắc Anh Tài</a:t>
                      </a:r>
                    </a:p>
                    <a:p>
                      <a:pPr algn="ctr">
                        <a:lnSpc>
                          <a:spcPts val="2239"/>
                        </a:lnSpc>
                      </a:pPr>
                      <a:r>
                        <a:rPr lang="en-US" sz="1599">
                          <a:solidFill>
                            <a:srgbClr val="000000"/>
                          </a:solidFill>
                          <a:latin typeface="Nunito Sans Expanded"/>
                        </a:rPr>
                        <a:t>  </a:t>
                      </a:r>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239"/>
                        </a:lnSpc>
                        <a:defRPr/>
                      </a:pPr>
                      <a:endParaRPr lang="en-US" sz="1100"/>
                    </a:p>
                    <a:p>
                      <a:pPr algn="ctr">
                        <a:lnSpc>
                          <a:spcPts val="2239"/>
                        </a:lnSpc>
                      </a:pPr>
                      <a:r>
                        <a:rPr lang="en-US" sz="1599">
                          <a:solidFill>
                            <a:srgbClr val="000000"/>
                          </a:solidFill>
                          <a:latin typeface="Nunito Sans Expanded"/>
                        </a:rPr>
                        <a:t>  Thuyết trình, trực quan hóa dữ liệu, ứng dụng tri</a:t>
                      </a:r>
                    </a:p>
                    <a:p>
                      <a:pPr algn="ctr">
                        <a:lnSpc>
                          <a:spcPts val="2239"/>
                        </a:lnSpc>
                      </a:pPr>
                      <a:r>
                        <a:rPr lang="en-US" sz="1599">
                          <a:solidFill>
                            <a:srgbClr val="000000"/>
                          </a:solidFill>
                          <a:latin typeface="Nunito Sans Expanded"/>
                        </a:rPr>
                        <a:t>  thức vào cuộc sống, tổng hợp và format báo cáo.</a:t>
                      </a:r>
                    </a:p>
                    <a:p>
                      <a:pPr algn="ctr">
                        <a:lnSpc>
                          <a:spcPts val="2239"/>
                        </a:lnSpc>
                      </a:pPr>
                      <a:r>
                        <a:rPr lang="en-US" sz="1599">
                          <a:solidFill>
                            <a:srgbClr val="000000"/>
                          </a:solidFill>
                          <a:latin typeface="Nunito Sans Expanded"/>
                        </a:rPr>
                        <a:t>  </a:t>
                      </a:r>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239"/>
                        </a:lnSpc>
                        <a:defRPr/>
                      </a:pPr>
                      <a:endParaRPr lang="en-US" sz="1100"/>
                    </a:p>
                    <a:p>
                      <a:pPr algn="ctr">
                        <a:lnSpc>
                          <a:spcPts val="2239"/>
                        </a:lnSpc>
                      </a:pPr>
                      <a:r>
                        <a:rPr lang="en-US" sz="1599">
                          <a:solidFill>
                            <a:srgbClr val="000000"/>
                          </a:solidFill>
                          <a:latin typeface="Nunito Sans Expanded"/>
                        </a:rPr>
                        <a:t>  100%</a:t>
                      </a:r>
                    </a:p>
                    <a:p>
                      <a:pPr algn="ctr">
                        <a:lnSpc>
                          <a:spcPts val="2239"/>
                        </a:lnSpc>
                      </a:pPr>
                      <a:r>
                        <a:rPr lang="en-US" sz="1599">
                          <a:solidFill>
                            <a:srgbClr val="000000"/>
                          </a:solidFill>
                          <a:latin typeface="Nunito Sans Expanded"/>
                        </a:rPr>
                        <a:t>  </a:t>
                      </a:r>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748430">
                <a:tc>
                  <a:txBody>
                    <a:bodyPr/>
                    <a:lstStyle/>
                    <a:p>
                      <a:pPr algn="ctr">
                        <a:lnSpc>
                          <a:spcPts val="2239"/>
                        </a:lnSpc>
                        <a:defRPr/>
                      </a:pPr>
                      <a:endParaRPr lang="en-US" sz="1100"/>
                    </a:p>
                    <a:p>
                      <a:pPr algn="ctr">
                        <a:lnSpc>
                          <a:spcPts val="2239"/>
                        </a:lnSpc>
                      </a:pPr>
                      <a:r>
                        <a:rPr lang="en-US" sz="1599">
                          <a:solidFill>
                            <a:srgbClr val="000000"/>
                          </a:solidFill>
                          <a:latin typeface="Nunito Sans Expanded"/>
                        </a:rPr>
                        <a:t>  52100239</a:t>
                      </a:r>
                    </a:p>
                    <a:p>
                      <a:pPr algn="ctr">
                        <a:lnSpc>
                          <a:spcPts val="2239"/>
                        </a:lnSpc>
                      </a:pPr>
                      <a:r>
                        <a:rPr lang="en-US" sz="1599">
                          <a:solidFill>
                            <a:srgbClr val="000000"/>
                          </a:solidFill>
                          <a:latin typeface="Nunito Sans Expanded"/>
                        </a:rPr>
                        <a:t>  </a:t>
                      </a:r>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239"/>
                        </a:lnSpc>
                        <a:defRPr/>
                      </a:pPr>
                      <a:endParaRPr lang="en-US" sz="1100"/>
                    </a:p>
                    <a:p>
                      <a:pPr algn="ctr">
                        <a:lnSpc>
                          <a:spcPts val="2239"/>
                        </a:lnSpc>
                      </a:pPr>
                      <a:r>
                        <a:rPr lang="en-US" sz="1599">
                          <a:solidFill>
                            <a:srgbClr val="000000"/>
                          </a:solidFill>
                          <a:latin typeface="Nunito Sans Expanded"/>
                        </a:rPr>
                        <a:t>  Trần Nam Đăng Khoa</a:t>
                      </a:r>
                    </a:p>
                    <a:p>
                      <a:pPr algn="ctr">
                        <a:lnSpc>
                          <a:spcPts val="2239"/>
                        </a:lnSpc>
                      </a:pPr>
                      <a:r>
                        <a:rPr lang="en-US" sz="1599">
                          <a:solidFill>
                            <a:srgbClr val="000000"/>
                          </a:solidFill>
                          <a:latin typeface="Nunito Sans Expanded"/>
                        </a:rPr>
                        <a:t>  </a:t>
                      </a:r>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239"/>
                        </a:lnSpc>
                        <a:defRPr/>
                      </a:pPr>
                      <a:endParaRPr lang="en-US" sz="1100"/>
                    </a:p>
                    <a:p>
                      <a:pPr algn="ctr">
                        <a:lnSpc>
                          <a:spcPts val="2239"/>
                        </a:lnSpc>
                      </a:pPr>
                      <a:r>
                        <a:rPr lang="en-US" sz="1599">
                          <a:solidFill>
                            <a:srgbClr val="000000"/>
                          </a:solidFill>
                          <a:latin typeface="Nunito Sans Expanded"/>
                        </a:rPr>
                        <a:t>  Slide, trực quan hóa dữ liệu, thống</a:t>
                      </a:r>
                    </a:p>
                    <a:p>
                      <a:pPr algn="ctr">
                        <a:lnSpc>
                          <a:spcPts val="2239"/>
                        </a:lnSpc>
                      </a:pPr>
                      <a:r>
                        <a:rPr lang="en-US" sz="1599">
                          <a:solidFill>
                            <a:srgbClr val="000000"/>
                          </a:solidFill>
                          <a:latin typeface="Nunito Sans Expanded"/>
                        </a:rPr>
                        <a:t>  kê thông số bộ dữ liệu, các phương pháp đánh giá hiệu suất mô hình.</a:t>
                      </a:r>
                    </a:p>
                    <a:p>
                      <a:pPr algn="ctr">
                        <a:lnSpc>
                          <a:spcPts val="2239"/>
                        </a:lnSpc>
                      </a:pPr>
                      <a:r>
                        <a:rPr lang="en-US" sz="1599">
                          <a:solidFill>
                            <a:srgbClr val="000000"/>
                          </a:solidFill>
                          <a:latin typeface="Nunito Sans Expanded"/>
                        </a:rPr>
                        <a:t>  </a:t>
                      </a:r>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239"/>
                        </a:lnSpc>
                        <a:defRPr/>
                      </a:pPr>
                      <a:endParaRPr lang="en-US" sz="1100"/>
                    </a:p>
                    <a:p>
                      <a:pPr algn="ctr">
                        <a:lnSpc>
                          <a:spcPts val="2239"/>
                        </a:lnSpc>
                      </a:pPr>
                      <a:r>
                        <a:rPr lang="en-US" sz="1599">
                          <a:solidFill>
                            <a:srgbClr val="000000"/>
                          </a:solidFill>
                          <a:latin typeface="Nunito Sans Expanded"/>
                        </a:rPr>
                        <a:t>  100%</a:t>
                      </a:r>
                    </a:p>
                    <a:p>
                      <a:pPr algn="ctr">
                        <a:lnSpc>
                          <a:spcPts val="2239"/>
                        </a:lnSpc>
                      </a:pPr>
                      <a:r>
                        <a:rPr lang="en-US" sz="1599">
                          <a:solidFill>
                            <a:srgbClr val="000000"/>
                          </a:solidFill>
                          <a:latin typeface="Nunito Sans Expanded"/>
                        </a:rPr>
                        <a:t>  </a:t>
                      </a:r>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748430">
                <a:tc>
                  <a:txBody>
                    <a:bodyPr/>
                    <a:lstStyle/>
                    <a:p>
                      <a:pPr algn="ctr">
                        <a:lnSpc>
                          <a:spcPts val="2239"/>
                        </a:lnSpc>
                        <a:defRPr/>
                      </a:pPr>
                      <a:endParaRPr lang="en-US" sz="1100"/>
                    </a:p>
                    <a:p>
                      <a:pPr algn="ctr">
                        <a:lnSpc>
                          <a:spcPts val="2239"/>
                        </a:lnSpc>
                      </a:pPr>
                      <a:r>
                        <a:rPr lang="en-US" sz="1599">
                          <a:solidFill>
                            <a:srgbClr val="000000"/>
                          </a:solidFill>
                          <a:latin typeface="Nunito Sans Expanded"/>
                        </a:rPr>
                        <a:t>  52100312</a:t>
                      </a:r>
                    </a:p>
                    <a:p>
                      <a:pPr algn="ctr">
                        <a:lnSpc>
                          <a:spcPts val="2239"/>
                        </a:lnSpc>
                      </a:pPr>
                      <a:r>
                        <a:rPr lang="en-US" sz="1599">
                          <a:solidFill>
                            <a:srgbClr val="000000"/>
                          </a:solidFill>
                          <a:latin typeface="Nunito Sans Expanded"/>
                        </a:rPr>
                        <a:t>  </a:t>
                      </a:r>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239"/>
                        </a:lnSpc>
                        <a:defRPr/>
                      </a:pPr>
                      <a:endParaRPr lang="en-US" sz="1100"/>
                    </a:p>
                    <a:p>
                      <a:pPr algn="ctr">
                        <a:lnSpc>
                          <a:spcPts val="2239"/>
                        </a:lnSpc>
                      </a:pPr>
                      <a:r>
                        <a:rPr lang="en-US" sz="1599">
                          <a:solidFill>
                            <a:srgbClr val="000000"/>
                          </a:solidFill>
                          <a:latin typeface="Nunito Sans Expanded"/>
                        </a:rPr>
                        <a:t>  Lê Tuấn Thành</a:t>
                      </a:r>
                    </a:p>
                    <a:p>
                      <a:pPr algn="ctr">
                        <a:lnSpc>
                          <a:spcPts val="2239"/>
                        </a:lnSpc>
                      </a:pPr>
                      <a:r>
                        <a:rPr lang="en-US" sz="1599">
                          <a:solidFill>
                            <a:srgbClr val="000000"/>
                          </a:solidFill>
                          <a:latin typeface="Nunito Sans Expanded"/>
                        </a:rPr>
                        <a:t>  </a:t>
                      </a:r>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239"/>
                        </a:lnSpc>
                        <a:defRPr/>
                      </a:pPr>
                      <a:endParaRPr lang="en-US" sz="1100"/>
                    </a:p>
                    <a:p>
                      <a:pPr algn="ctr">
                        <a:lnSpc>
                          <a:spcPts val="2239"/>
                        </a:lnSpc>
                      </a:pPr>
                      <a:r>
                        <a:rPr lang="en-US" sz="1599">
                          <a:solidFill>
                            <a:srgbClr val="000000"/>
                          </a:solidFill>
                          <a:latin typeface="Nunito Sans Expanded"/>
                        </a:rPr>
                        <a:t>  Slide,</a:t>
                      </a:r>
                    </a:p>
                    <a:p>
                      <a:pPr algn="ctr">
                        <a:lnSpc>
                          <a:spcPts val="2239"/>
                        </a:lnSpc>
                      </a:pPr>
                      <a:r>
                        <a:rPr lang="en-US" sz="1599">
                          <a:solidFill>
                            <a:srgbClr val="000000"/>
                          </a:solidFill>
                          <a:latin typeface="Nunito Sans Expanded"/>
                        </a:rPr>
                        <a:t>  sơ lược đột quỵ, tổng quan về đề tài, chuẩn bị dữ liệu, tìm hiểu các thuật toán phù hợp. </a:t>
                      </a:r>
                    </a:p>
                    <a:p>
                      <a:pPr algn="ctr">
                        <a:lnSpc>
                          <a:spcPts val="2239"/>
                        </a:lnSpc>
                      </a:pPr>
                      <a:r>
                        <a:rPr lang="en-US" sz="1599">
                          <a:solidFill>
                            <a:srgbClr val="000000"/>
                          </a:solidFill>
                          <a:latin typeface="Nunito Sans Expanded"/>
                        </a:rPr>
                        <a:t>  </a:t>
                      </a:r>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239"/>
                        </a:lnSpc>
                        <a:defRPr/>
                      </a:pPr>
                      <a:endParaRPr lang="en-US" sz="1100"/>
                    </a:p>
                    <a:p>
                      <a:pPr algn="ctr">
                        <a:lnSpc>
                          <a:spcPts val="2239"/>
                        </a:lnSpc>
                      </a:pPr>
                      <a:r>
                        <a:rPr lang="en-US" sz="1599">
                          <a:solidFill>
                            <a:srgbClr val="000000"/>
                          </a:solidFill>
                          <a:latin typeface="Nunito Sans Expanded"/>
                        </a:rPr>
                        <a:t>  100%</a:t>
                      </a:r>
                    </a:p>
                    <a:p>
                      <a:pPr algn="ctr">
                        <a:lnSpc>
                          <a:spcPts val="2239"/>
                        </a:lnSpc>
                      </a:pPr>
                      <a:r>
                        <a:rPr lang="en-US" sz="1599">
                          <a:solidFill>
                            <a:srgbClr val="000000"/>
                          </a:solidFill>
                          <a:latin typeface="Nunito Sans Expanded"/>
                        </a:rPr>
                        <a:t>  </a:t>
                      </a:r>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7" name="TextBox 7"/>
          <p:cNvSpPr txBox="1"/>
          <p:nvPr/>
        </p:nvSpPr>
        <p:spPr>
          <a:xfrm>
            <a:off x="2830049" y="1200150"/>
            <a:ext cx="12627902" cy="1255049"/>
          </a:xfrm>
          <a:prstGeom prst="rect">
            <a:avLst/>
          </a:prstGeom>
        </p:spPr>
        <p:txBody>
          <a:bodyPr lIns="0" tIns="0" rIns="0" bIns="0" rtlCol="0" anchor="t">
            <a:spAutoFit/>
          </a:bodyPr>
          <a:lstStyle/>
          <a:p>
            <a:pPr marL="0" lvl="0" indent="0" algn="l">
              <a:lnSpc>
                <a:spcPts val="9454"/>
              </a:lnSpc>
              <a:spcBef>
                <a:spcPct val="0"/>
              </a:spcBef>
            </a:pPr>
            <a:r>
              <a:rPr lang="en-US" sz="9361">
                <a:solidFill>
                  <a:srgbClr val="211F1C"/>
                </a:solidFill>
                <a:latin typeface="Anton"/>
              </a:rPr>
              <a:t>BẢNG PHÂN CÔNG CÔNG VIỆC</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184953" y="0"/>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14906978" y="904323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486423" y="812085"/>
            <a:ext cx="991952" cy="847668"/>
          </a:xfrm>
          <a:custGeom>
            <a:avLst/>
            <a:gdLst/>
            <a:ahLst/>
            <a:cxnLst/>
            <a:rect l="l" t="t" r="r" b="b"/>
            <a:pathLst>
              <a:path w="991952" h="847668">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809625" y="3113044"/>
            <a:ext cx="10332261" cy="4465282"/>
          </a:xfrm>
          <a:prstGeom prst="rect">
            <a:avLst/>
          </a:prstGeom>
        </p:spPr>
        <p:txBody>
          <a:bodyPr lIns="0" tIns="0" rIns="0" bIns="0" rtlCol="0" anchor="t">
            <a:spAutoFit/>
          </a:bodyPr>
          <a:lstStyle/>
          <a:p>
            <a:pPr marL="0" lvl="0" indent="0" algn="just">
              <a:lnSpc>
                <a:spcPts val="5085"/>
              </a:lnSpc>
            </a:pPr>
            <a:r>
              <a:rPr lang="en-US" sz="2889">
                <a:solidFill>
                  <a:srgbClr val="211F1C"/>
                </a:solidFill>
                <a:latin typeface="Roboto Mono"/>
              </a:rPr>
              <a:t>Random Forest là một thuật toán học máy mạnh mẽ và linh hoạt, kết hợp nhiều cây quyết định để tạo ra một mô hình mạnh mẽ và chính xác hơn. Đây là một kỹ thuật ensemble learning, giúp cải thiện độ chính xác và giảm thiểu overfitting bằng cách sử dụng đa dạng các cây quyết định.</a:t>
            </a:r>
          </a:p>
        </p:txBody>
      </p:sp>
      <p:sp>
        <p:nvSpPr>
          <p:cNvPr id="8" name="Freeform 8"/>
          <p:cNvSpPr/>
          <p:nvPr/>
        </p:nvSpPr>
        <p:spPr>
          <a:xfrm>
            <a:off x="11734588" y="2589087"/>
            <a:ext cx="5743787" cy="4102705"/>
          </a:xfrm>
          <a:custGeom>
            <a:avLst/>
            <a:gdLst/>
            <a:ahLst/>
            <a:cxnLst/>
            <a:rect l="l" t="t" r="r" b="b"/>
            <a:pathLst>
              <a:path w="5743787" h="4102705">
                <a:moveTo>
                  <a:pt x="0" y="0"/>
                </a:moveTo>
                <a:lnTo>
                  <a:pt x="5743787" y="0"/>
                </a:lnTo>
                <a:lnTo>
                  <a:pt x="5743787" y="4102705"/>
                </a:lnTo>
                <a:lnTo>
                  <a:pt x="0" y="4102705"/>
                </a:lnTo>
                <a:lnTo>
                  <a:pt x="0" y="0"/>
                </a:lnTo>
                <a:close/>
              </a:path>
            </a:pathLst>
          </a:custGeom>
          <a:blipFill>
            <a:blip r:embed="rId8"/>
            <a:stretch>
              <a:fillRect/>
            </a:stretch>
          </a:blipFill>
        </p:spPr>
      </p:sp>
      <p:sp>
        <p:nvSpPr>
          <p:cNvPr id="9" name="TextBox 9"/>
          <p:cNvSpPr txBox="1"/>
          <p:nvPr/>
        </p:nvSpPr>
        <p:spPr>
          <a:xfrm>
            <a:off x="809625" y="1737699"/>
            <a:ext cx="7925061" cy="1112774"/>
          </a:xfrm>
          <a:prstGeom prst="rect">
            <a:avLst/>
          </a:prstGeom>
        </p:spPr>
        <p:txBody>
          <a:bodyPr lIns="0" tIns="0" rIns="0" bIns="0" rtlCol="0" anchor="t">
            <a:spAutoFit/>
          </a:bodyPr>
          <a:lstStyle/>
          <a:p>
            <a:pPr algn="just">
              <a:lnSpc>
                <a:spcPts val="9016"/>
              </a:lnSpc>
            </a:pPr>
            <a:r>
              <a:rPr lang="en-US" sz="6440">
                <a:solidFill>
                  <a:srgbClr val="211F1C"/>
                </a:solidFill>
                <a:latin typeface="Josefin Sans Bold"/>
              </a:rPr>
              <a:t>Random Forest</a:t>
            </a:r>
          </a:p>
        </p:txBody>
      </p:sp>
      <p:sp>
        <p:nvSpPr>
          <p:cNvPr id="10" name="TextBox 10"/>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spc="211">
                <a:solidFill>
                  <a:srgbClr val="211F1C"/>
                </a:solidFill>
                <a:latin typeface="Nunito Sans Expanded Semi-Bold"/>
              </a:rPr>
              <a:t>TON DUC THANG UNIVERSITY</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184953" y="0"/>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14906978" y="904323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486423" y="812085"/>
            <a:ext cx="991952" cy="847668"/>
          </a:xfrm>
          <a:custGeom>
            <a:avLst/>
            <a:gdLst/>
            <a:ahLst/>
            <a:cxnLst/>
            <a:rect l="l" t="t" r="r" b="b"/>
            <a:pathLst>
              <a:path w="991952" h="847668">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809625" y="3041576"/>
            <a:ext cx="9443705" cy="6431787"/>
          </a:xfrm>
          <a:prstGeom prst="rect">
            <a:avLst/>
          </a:prstGeom>
        </p:spPr>
        <p:txBody>
          <a:bodyPr lIns="0" tIns="0" rIns="0" bIns="0" rtlCol="0" anchor="t">
            <a:spAutoFit/>
          </a:bodyPr>
          <a:lstStyle/>
          <a:p>
            <a:pPr algn="just">
              <a:lnSpc>
                <a:spcPts val="5126"/>
              </a:lnSpc>
            </a:pPr>
            <a:r>
              <a:rPr lang="en-US" sz="2912">
                <a:solidFill>
                  <a:srgbClr val="211F1C"/>
                </a:solidFill>
                <a:latin typeface="Roboto Mono"/>
              </a:rPr>
              <a:t>Ưu điểm:</a:t>
            </a:r>
          </a:p>
          <a:p>
            <a:pPr marL="628813" lvl="1" indent="-314407" algn="just">
              <a:lnSpc>
                <a:spcPts val="5126"/>
              </a:lnSpc>
              <a:buFont typeface="Arial"/>
              <a:buChar char="•"/>
            </a:pPr>
            <a:r>
              <a:rPr lang="en-US" sz="2912">
                <a:solidFill>
                  <a:srgbClr val="211F1C"/>
                </a:solidFill>
                <a:latin typeface="Roboto Mono"/>
              </a:rPr>
              <a:t>Độ chính xác cao</a:t>
            </a:r>
          </a:p>
          <a:p>
            <a:pPr marL="628813" lvl="1" indent="-314407" algn="just">
              <a:lnSpc>
                <a:spcPts val="5126"/>
              </a:lnSpc>
              <a:buFont typeface="Arial"/>
              <a:buChar char="•"/>
            </a:pPr>
            <a:r>
              <a:rPr lang="en-US" sz="2912">
                <a:solidFill>
                  <a:srgbClr val="211F1C"/>
                </a:solidFill>
                <a:latin typeface="Roboto Mono"/>
              </a:rPr>
              <a:t>Giảm Overfitting</a:t>
            </a:r>
          </a:p>
          <a:p>
            <a:pPr marL="628813" lvl="1" indent="-314407" algn="just">
              <a:lnSpc>
                <a:spcPts val="5126"/>
              </a:lnSpc>
              <a:buFont typeface="Arial"/>
              <a:buChar char="•"/>
            </a:pPr>
            <a:r>
              <a:rPr lang="en-US" sz="2912">
                <a:solidFill>
                  <a:srgbClr val="211F1C"/>
                </a:solidFill>
                <a:latin typeface="Roboto Mono"/>
              </a:rPr>
              <a:t>Khả năng xử lý tính đa dạng của dữ liệu</a:t>
            </a:r>
          </a:p>
          <a:p>
            <a:pPr marL="628813" lvl="1" indent="-314407" algn="just">
              <a:lnSpc>
                <a:spcPts val="5126"/>
              </a:lnSpc>
              <a:buFont typeface="Arial"/>
              <a:buChar char="•"/>
            </a:pPr>
            <a:r>
              <a:rPr lang="en-US" sz="2912">
                <a:solidFill>
                  <a:srgbClr val="211F1C"/>
                </a:solidFill>
                <a:latin typeface="Roboto Mono"/>
              </a:rPr>
              <a:t>Kháng nhiễu</a:t>
            </a:r>
          </a:p>
          <a:p>
            <a:pPr algn="just">
              <a:lnSpc>
                <a:spcPts val="5126"/>
              </a:lnSpc>
            </a:pPr>
            <a:endParaRPr lang="en-US" sz="2912">
              <a:solidFill>
                <a:srgbClr val="211F1C"/>
              </a:solidFill>
              <a:latin typeface="Roboto Mono"/>
            </a:endParaRPr>
          </a:p>
          <a:p>
            <a:pPr algn="just">
              <a:lnSpc>
                <a:spcPts val="5126"/>
              </a:lnSpc>
            </a:pPr>
            <a:r>
              <a:rPr lang="en-US" sz="2912">
                <a:solidFill>
                  <a:srgbClr val="211F1C"/>
                </a:solidFill>
                <a:latin typeface="Roboto Mono"/>
              </a:rPr>
              <a:t>Nhược điểm:</a:t>
            </a:r>
          </a:p>
          <a:p>
            <a:pPr marL="628813" lvl="1" indent="-314407" algn="just">
              <a:lnSpc>
                <a:spcPts val="5126"/>
              </a:lnSpc>
              <a:buFont typeface="Arial"/>
              <a:buChar char="•"/>
            </a:pPr>
            <a:r>
              <a:rPr lang="en-US" sz="2912">
                <a:solidFill>
                  <a:srgbClr val="211F1C"/>
                </a:solidFill>
                <a:latin typeface="Roboto Mono"/>
              </a:rPr>
              <a:t>Tốc độ và tài nguyên</a:t>
            </a:r>
          </a:p>
          <a:p>
            <a:pPr marL="628813" lvl="1" indent="-314407" algn="just">
              <a:lnSpc>
                <a:spcPts val="5126"/>
              </a:lnSpc>
              <a:buFont typeface="Arial"/>
              <a:buChar char="•"/>
            </a:pPr>
            <a:r>
              <a:rPr lang="en-US" sz="2912">
                <a:solidFill>
                  <a:srgbClr val="211F1C"/>
                </a:solidFill>
                <a:latin typeface="Roboto Mono"/>
              </a:rPr>
              <a:t>Giải thích khó hơn</a:t>
            </a:r>
          </a:p>
          <a:p>
            <a:pPr marL="628813" lvl="1" indent="-314407" algn="just">
              <a:lnSpc>
                <a:spcPts val="5126"/>
              </a:lnSpc>
              <a:buFont typeface="Arial"/>
              <a:buChar char="•"/>
            </a:pPr>
            <a:r>
              <a:rPr lang="en-US" sz="2912">
                <a:solidFill>
                  <a:srgbClr val="211F1C"/>
                </a:solidFill>
                <a:latin typeface="Roboto Mono"/>
              </a:rPr>
              <a:t>Bộ nhớ</a:t>
            </a:r>
          </a:p>
        </p:txBody>
      </p:sp>
      <p:sp>
        <p:nvSpPr>
          <p:cNvPr id="8" name="TextBox 8"/>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spc="211">
                <a:solidFill>
                  <a:srgbClr val="211F1C"/>
                </a:solidFill>
                <a:latin typeface="Nunito Sans Expanded Semi-Bold"/>
              </a:rPr>
              <a:t>TON DUC THANG UNIVERSITY</a:t>
            </a:r>
          </a:p>
        </p:txBody>
      </p:sp>
      <p:sp>
        <p:nvSpPr>
          <p:cNvPr id="9" name="Freeform 9"/>
          <p:cNvSpPr/>
          <p:nvPr/>
        </p:nvSpPr>
        <p:spPr>
          <a:xfrm>
            <a:off x="10806687" y="2404141"/>
            <a:ext cx="6671688" cy="4765491"/>
          </a:xfrm>
          <a:custGeom>
            <a:avLst/>
            <a:gdLst/>
            <a:ahLst/>
            <a:cxnLst/>
            <a:rect l="l" t="t" r="r" b="b"/>
            <a:pathLst>
              <a:path w="6671688" h="4765491">
                <a:moveTo>
                  <a:pt x="0" y="0"/>
                </a:moveTo>
                <a:lnTo>
                  <a:pt x="6671688" y="0"/>
                </a:lnTo>
                <a:lnTo>
                  <a:pt x="6671688" y="4765491"/>
                </a:lnTo>
                <a:lnTo>
                  <a:pt x="0" y="4765491"/>
                </a:lnTo>
                <a:lnTo>
                  <a:pt x="0" y="0"/>
                </a:lnTo>
                <a:close/>
              </a:path>
            </a:pathLst>
          </a:custGeom>
          <a:blipFill>
            <a:blip r:embed="rId8"/>
            <a:stretch>
              <a:fillRect/>
            </a:stretch>
          </a:blipFill>
        </p:spPr>
      </p:sp>
      <p:sp>
        <p:nvSpPr>
          <p:cNvPr id="10" name="TextBox 10"/>
          <p:cNvSpPr txBox="1"/>
          <p:nvPr/>
        </p:nvSpPr>
        <p:spPr>
          <a:xfrm>
            <a:off x="689245" y="1819179"/>
            <a:ext cx="7925061" cy="1112774"/>
          </a:xfrm>
          <a:prstGeom prst="rect">
            <a:avLst/>
          </a:prstGeom>
        </p:spPr>
        <p:txBody>
          <a:bodyPr lIns="0" tIns="0" rIns="0" bIns="0" rtlCol="0" anchor="t">
            <a:spAutoFit/>
          </a:bodyPr>
          <a:lstStyle/>
          <a:p>
            <a:pPr algn="just">
              <a:lnSpc>
                <a:spcPts val="9016"/>
              </a:lnSpc>
            </a:pPr>
            <a:r>
              <a:rPr lang="en-US" sz="6440">
                <a:solidFill>
                  <a:srgbClr val="211F1C"/>
                </a:solidFill>
                <a:latin typeface="Josefin Sans Bold"/>
              </a:rPr>
              <a:t>Random Forest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2703598" y="-343398"/>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14906978" y="904323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486423" y="812085"/>
            <a:ext cx="991952" cy="847668"/>
          </a:xfrm>
          <a:custGeom>
            <a:avLst/>
            <a:gdLst/>
            <a:ahLst/>
            <a:cxnLst/>
            <a:rect l="l" t="t" r="r" b="b"/>
            <a:pathLst>
              <a:path w="991952" h="847668">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809625" y="2752657"/>
            <a:ext cx="10451547" cy="5177535"/>
          </a:xfrm>
          <a:prstGeom prst="rect">
            <a:avLst/>
          </a:prstGeom>
        </p:spPr>
        <p:txBody>
          <a:bodyPr lIns="0" tIns="0" rIns="0" bIns="0" rtlCol="0" anchor="t">
            <a:spAutoFit/>
          </a:bodyPr>
          <a:lstStyle/>
          <a:p>
            <a:pPr marL="0" lvl="0" indent="0" algn="just">
              <a:lnSpc>
                <a:spcPts val="5144"/>
              </a:lnSpc>
            </a:pPr>
            <a:r>
              <a:rPr lang="en-US" sz="2922">
                <a:solidFill>
                  <a:srgbClr val="211F1C"/>
                </a:solidFill>
                <a:latin typeface="Roboto Mono"/>
              </a:rPr>
              <a:t>Naive Bayes là một nhóm các thuật toán phân loại dựa trên định lý Bayes với giả định đơn giản rằng các đặc trưng (features) là độc lập với nhau, tức là sự xuất hiện của một đặc trưng không ảnh hưởng đến sự xuất hiện của đặc trưng khác. Mặc dù giả định này thường không đúng trong thực tế, nhưng Naive Bayes vẫn hoạt động tốt trong nhiều tình huống thực tế.</a:t>
            </a:r>
          </a:p>
        </p:txBody>
      </p:sp>
      <p:sp>
        <p:nvSpPr>
          <p:cNvPr id="8" name="Freeform 8"/>
          <p:cNvSpPr/>
          <p:nvPr/>
        </p:nvSpPr>
        <p:spPr>
          <a:xfrm>
            <a:off x="11923538" y="2260620"/>
            <a:ext cx="5554837" cy="3081920"/>
          </a:xfrm>
          <a:custGeom>
            <a:avLst/>
            <a:gdLst/>
            <a:ahLst/>
            <a:cxnLst/>
            <a:rect l="l" t="t" r="r" b="b"/>
            <a:pathLst>
              <a:path w="5554837" h="3081920">
                <a:moveTo>
                  <a:pt x="0" y="0"/>
                </a:moveTo>
                <a:lnTo>
                  <a:pt x="5554837" y="0"/>
                </a:lnTo>
                <a:lnTo>
                  <a:pt x="5554837" y="3081919"/>
                </a:lnTo>
                <a:lnTo>
                  <a:pt x="0" y="3081919"/>
                </a:lnTo>
                <a:lnTo>
                  <a:pt x="0" y="0"/>
                </a:lnTo>
                <a:close/>
              </a:path>
            </a:pathLst>
          </a:custGeom>
          <a:blipFill>
            <a:blip r:embed="rId8"/>
            <a:stretch>
              <a:fillRect/>
            </a:stretch>
          </a:blipFill>
        </p:spPr>
      </p:sp>
      <p:sp>
        <p:nvSpPr>
          <p:cNvPr id="9" name="TextBox 9"/>
          <p:cNvSpPr txBox="1"/>
          <p:nvPr/>
        </p:nvSpPr>
        <p:spPr>
          <a:xfrm>
            <a:off x="809625" y="1562120"/>
            <a:ext cx="7925061" cy="698500"/>
          </a:xfrm>
          <a:prstGeom prst="rect">
            <a:avLst/>
          </a:prstGeom>
        </p:spPr>
        <p:txBody>
          <a:bodyPr lIns="0" tIns="0" rIns="0" bIns="0" rtlCol="0" anchor="t">
            <a:spAutoFit/>
          </a:bodyPr>
          <a:lstStyle/>
          <a:p>
            <a:pPr algn="just">
              <a:lnSpc>
                <a:spcPts val="5600"/>
              </a:lnSpc>
            </a:pPr>
            <a:r>
              <a:rPr lang="en-US" sz="4000">
                <a:solidFill>
                  <a:srgbClr val="211F1C"/>
                </a:solidFill>
                <a:latin typeface="Josefin Sans Bold"/>
              </a:rPr>
              <a:t>Naïve Bayes</a:t>
            </a:r>
          </a:p>
        </p:txBody>
      </p:sp>
      <p:sp>
        <p:nvSpPr>
          <p:cNvPr id="10" name="TextBox 10"/>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spc="211">
                <a:solidFill>
                  <a:srgbClr val="211F1C"/>
                </a:solidFill>
                <a:latin typeface="Nunito Sans Expanded Semi-Bold"/>
              </a:rPr>
              <a:t>TON DUC THANG UNIVERSITY</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184953" y="0"/>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14906978" y="904323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486423" y="812085"/>
            <a:ext cx="991952" cy="847668"/>
          </a:xfrm>
          <a:custGeom>
            <a:avLst/>
            <a:gdLst/>
            <a:ahLst/>
            <a:cxnLst/>
            <a:rect l="l" t="t" r="r" b="b"/>
            <a:pathLst>
              <a:path w="991952" h="847668">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924188" y="2577376"/>
            <a:ext cx="11486805" cy="9022587"/>
          </a:xfrm>
          <a:prstGeom prst="rect">
            <a:avLst/>
          </a:prstGeom>
        </p:spPr>
        <p:txBody>
          <a:bodyPr lIns="0" tIns="0" rIns="0" bIns="0" rtlCol="0" anchor="t">
            <a:spAutoFit/>
          </a:bodyPr>
          <a:lstStyle/>
          <a:p>
            <a:pPr algn="just">
              <a:lnSpc>
                <a:spcPts val="5126"/>
              </a:lnSpc>
            </a:pPr>
            <a:r>
              <a:rPr lang="en-US" sz="2912">
                <a:solidFill>
                  <a:srgbClr val="211F1C"/>
                </a:solidFill>
                <a:latin typeface="Roboto Mono"/>
              </a:rPr>
              <a:t>Ưu điểm:</a:t>
            </a:r>
          </a:p>
          <a:p>
            <a:pPr marL="628813" lvl="1" indent="-314407" algn="just">
              <a:lnSpc>
                <a:spcPts val="5126"/>
              </a:lnSpc>
              <a:buFont typeface="Arial"/>
              <a:buChar char="•"/>
            </a:pPr>
            <a:r>
              <a:rPr lang="en-US" sz="2912">
                <a:solidFill>
                  <a:srgbClr val="211F1C"/>
                </a:solidFill>
                <a:latin typeface="Roboto Mono"/>
              </a:rPr>
              <a:t>Đơn giản và nhanh</a:t>
            </a:r>
          </a:p>
          <a:p>
            <a:pPr marL="628813" lvl="1" indent="-314407" algn="just">
              <a:lnSpc>
                <a:spcPts val="5126"/>
              </a:lnSpc>
              <a:buFont typeface="Arial"/>
              <a:buChar char="•"/>
            </a:pPr>
            <a:r>
              <a:rPr lang="en-US" sz="2912">
                <a:solidFill>
                  <a:srgbClr val="211F1C"/>
                </a:solidFill>
                <a:latin typeface="Roboto Mono"/>
              </a:rPr>
              <a:t>Hiệu suất tốt với dữ liệu lớn</a:t>
            </a:r>
          </a:p>
          <a:p>
            <a:pPr marL="628813" lvl="1" indent="-314407" algn="just">
              <a:lnSpc>
                <a:spcPts val="5126"/>
              </a:lnSpc>
              <a:buFont typeface="Arial"/>
              <a:buChar char="•"/>
            </a:pPr>
            <a:r>
              <a:rPr lang="en-US" sz="2912">
                <a:solidFill>
                  <a:srgbClr val="211F1C"/>
                </a:solidFill>
                <a:latin typeface="Roboto Mono"/>
              </a:rPr>
              <a:t>Xử lý tốt với dữ liệu nhiễu</a:t>
            </a:r>
          </a:p>
          <a:p>
            <a:pPr marL="628813" lvl="1" indent="-314407" algn="just">
              <a:lnSpc>
                <a:spcPts val="5126"/>
              </a:lnSpc>
              <a:buFont typeface="Arial"/>
              <a:buChar char="•"/>
            </a:pPr>
            <a:r>
              <a:rPr lang="en-US" sz="2912">
                <a:solidFill>
                  <a:srgbClr val="211F1C"/>
                </a:solidFill>
                <a:latin typeface="Roboto Mono"/>
              </a:rPr>
              <a:t>Khả năng xử lý dữ liệu thiếu</a:t>
            </a:r>
          </a:p>
          <a:p>
            <a:pPr algn="just">
              <a:lnSpc>
                <a:spcPts val="5126"/>
              </a:lnSpc>
            </a:pPr>
            <a:endParaRPr lang="en-US" sz="2912">
              <a:solidFill>
                <a:srgbClr val="211F1C"/>
              </a:solidFill>
              <a:latin typeface="Roboto Mono"/>
            </a:endParaRPr>
          </a:p>
          <a:p>
            <a:pPr algn="just">
              <a:lnSpc>
                <a:spcPts val="5126"/>
              </a:lnSpc>
            </a:pPr>
            <a:r>
              <a:rPr lang="en-US" sz="2912">
                <a:solidFill>
                  <a:srgbClr val="211F1C"/>
                </a:solidFill>
                <a:latin typeface="Roboto Mono"/>
              </a:rPr>
              <a:t>Nhược điểm:</a:t>
            </a:r>
          </a:p>
          <a:p>
            <a:pPr marL="628813" lvl="1" indent="-314407" algn="just">
              <a:lnSpc>
                <a:spcPts val="5126"/>
              </a:lnSpc>
              <a:buFont typeface="Arial"/>
              <a:buChar char="•"/>
            </a:pPr>
            <a:r>
              <a:rPr lang="en-US" sz="2912">
                <a:solidFill>
                  <a:srgbClr val="211F1C"/>
                </a:solidFill>
                <a:latin typeface="Roboto Mono"/>
              </a:rPr>
              <a:t>Giả định độc lập không thực tế</a:t>
            </a:r>
          </a:p>
          <a:p>
            <a:pPr marL="628813" lvl="1" indent="-314407" algn="just">
              <a:lnSpc>
                <a:spcPts val="5126"/>
              </a:lnSpc>
              <a:buFont typeface="Arial"/>
              <a:buChar char="•"/>
            </a:pPr>
            <a:r>
              <a:rPr lang="en-US" sz="2912">
                <a:solidFill>
                  <a:srgbClr val="211F1C"/>
                </a:solidFill>
                <a:latin typeface="Roboto Mono"/>
              </a:rPr>
              <a:t>Không hiệu quả với các tương tác phức tạp</a:t>
            </a:r>
          </a:p>
          <a:p>
            <a:pPr marL="628813" lvl="1" indent="-314407" algn="just">
              <a:lnSpc>
                <a:spcPts val="5126"/>
              </a:lnSpc>
              <a:buFont typeface="Arial"/>
              <a:buChar char="•"/>
            </a:pPr>
            <a:r>
              <a:rPr lang="en-US" sz="2912">
                <a:solidFill>
                  <a:srgbClr val="211F1C"/>
                </a:solidFill>
                <a:latin typeface="Roboto Mono"/>
              </a:rPr>
              <a:t>Cập nhật trực tuyến khó khăn</a:t>
            </a:r>
          </a:p>
          <a:p>
            <a:pPr algn="just">
              <a:lnSpc>
                <a:spcPts val="5126"/>
              </a:lnSpc>
            </a:pPr>
            <a:endParaRPr lang="en-US" sz="2912">
              <a:solidFill>
                <a:srgbClr val="211F1C"/>
              </a:solidFill>
              <a:latin typeface="Roboto Mono"/>
            </a:endParaRPr>
          </a:p>
          <a:p>
            <a:pPr algn="just">
              <a:lnSpc>
                <a:spcPts val="5126"/>
              </a:lnSpc>
            </a:pPr>
            <a:endParaRPr lang="en-US" sz="2912">
              <a:solidFill>
                <a:srgbClr val="211F1C"/>
              </a:solidFill>
              <a:latin typeface="Roboto Mono"/>
            </a:endParaRPr>
          </a:p>
          <a:p>
            <a:pPr algn="just">
              <a:lnSpc>
                <a:spcPts val="5126"/>
              </a:lnSpc>
            </a:pPr>
            <a:endParaRPr lang="en-US" sz="2912">
              <a:solidFill>
                <a:srgbClr val="211F1C"/>
              </a:solidFill>
              <a:latin typeface="Roboto Mono"/>
            </a:endParaRPr>
          </a:p>
          <a:p>
            <a:pPr marL="0" lvl="0" indent="0" algn="just">
              <a:lnSpc>
                <a:spcPts val="5126"/>
              </a:lnSpc>
            </a:pPr>
            <a:endParaRPr lang="en-US" sz="2912">
              <a:solidFill>
                <a:srgbClr val="211F1C"/>
              </a:solidFill>
              <a:latin typeface="Roboto Mono"/>
            </a:endParaRPr>
          </a:p>
        </p:txBody>
      </p:sp>
      <p:sp>
        <p:nvSpPr>
          <p:cNvPr id="8" name="Freeform 8"/>
          <p:cNvSpPr/>
          <p:nvPr/>
        </p:nvSpPr>
        <p:spPr>
          <a:xfrm>
            <a:off x="9145548" y="2286244"/>
            <a:ext cx="7836851" cy="4403315"/>
          </a:xfrm>
          <a:custGeom>
            <a:avLst/>
            <a:gdLst/>
            <a:ahLst/>
            <a:cxnLst/>
            <a:rect l="l" t="t" r="r" b="b"/>
            <a:pathLst>
              <a:path w="7836851" h="4403315">
                <a:moveTo>
                  <a:pt x="0" y="0"/>
                </a:moveTo>
                <a:lnTo>
                  <a:pt x="7836851" y="0"/>
                </a:lnTo>
                <a:lnTo>
                  <a:pt x="7836851" y="4403314"/>
                </a:lnTo>
                <a:lnTo>
                  <a:pt x="0" y="4403314"/>
                </a:lnTo>
                <a:lnTo>
                  <a:pt x="0" y="0"/>
                </a:lnTo>
                <a:close/>
              </a:path>
            </a:pathLst>
          </a:custGeom>
          <a:blipFill>
            <a:blip r:embed="rId8"/>
            <a:stretch>
              <a:fillRect/>
            </a:stretch>
          </a:blipFill>
        </p:spPr>
      </p:sp>
      <p:sp>
        <p:nvSpPr>
          <p:cNvPr id="9" name="TextBox 9"/>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spc="211">
                <a:solidFill>
                  <a:srgbClr val="211F1C"/>
                </a:solidFill>
                <a:latin typeface="Nunito Sans Expanded Semi-Bold"/>
              </a:rPr>
              <a:t>TON DUC THANG UNIVERSITY</a:t>
            </a:r>
          </a:p>
        </p:txBody>
      </p:sp>
      <p:sp>
        <p:nvSpPr>
          <p:cNvPr id="10" name="TextBox 10"/>
          <p:cNvSpPr txBox="1"/>
          <p:nvPr/>
        </p:nvSpPr>
        <p:spPr>
          <a:xfrm>
            <a:off x="809625" y="1382956"/>
            <a:ext cx="8104225" cy="698500"/>
          </a:xfrm>
          <a:prstGeom prst="rect">
            <a:avLst/>
          </a:prstGeom>
        </p:spPr>
        <p:txBody>
          <a:bodyPr lIns="0" tIns="0" rIns="0" bIns="0" rtlCol="0" anchor="t">
            <a:spAutoFit/>
          </a:bodyPr>
          <a:lstStyle/>
          <a:p>
            <a:pPr algn="just">
              <a:lnSpc>
                <a:spcPts val="5600"/>
              </a:lnSpc>
            </a:pPr>
            <a:r>
              <a:rPr lang="en-US" sz="4000">
                <a:solidFill>
                  <a:srgbClr val="211F1C"/>
                </a:solidFill>
                <a:latin typeface="Josefin Sans Bold"/>
              </a:rPr>
              <a:t>Naïve Bayes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184953" y="0"/>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14906978" y="904323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9496381" cy="10287000"/>
          </a:xfrm>
          <a:custGeom>
            <a:avLst/>
            <a:gdLst/>
            <a:ahLst/>
            <a:cxnLst/>
            <a:rect l="l" t="t" r="r" b="b"/>
            <a:pathLst>
              <a:path w="9496381" h="10287000">
                <a:moveTo>
                  <a:pt x="0" y="0"/>
                </a:moveTo>
                <a:lnTo>
                  <a:pt x="9496381" y="0"/>
                </a:lnTo>
                <a:lnTo>
                  <a:pt x="9496381" y="10287000"/>
                </a:lnTo>
                <a:lnTo>
                  <a:pt x="0" y="10287000"/>
                </a:lnTo>
                <a:lnTo>
                  <a:pt x="0" y="0"/>
                </a:lnTo>
                <a:close/>
              </a:path>
            </a:pathLst>
          </a:custGeom>
          <a:blipFill>
            <a:blip r:embed="rId6"/>
            <a:stretch>
              <a:fillRect l="-29229" r="-15204"/>
            </a:stretch>
          </a:blipFill>
        </p:spPr>
      </p:sp>
      <p:sp>
        <p:nvSpPr>
          <p:cNvPr id="7" name="TextBox 7"/>
          <p:cNvSpPr txBox="1"/>
          <p:nvPr/>
        </p:nvSpPr>
        <p:spPr>
          <a:xfrm>
            <a:off x="10253330" y="3638089"/>
            <a:ext cx="6426638" cy="1739500"/>
          </a:xfrm>
          <a:prstGeom prst="rect">
            <a:avLst/>
          </a:prstGeom>
        </p:spPr>
        <p:txBody>
          <a:bodyPr lIns="0" tIns="0" rIns="0" bIns="0" rtlCol="0" anchor="t">
            <a:spAutoFit/>
          </a:bodyPr>
          <a:lstStyle/>
          <a:p>
            <a:pPr algn="l">
              <a:lnSpc>
                <a:spcPts val="13224"/>
              </a:lnSpc>
            </a:pPr>
            <a:r>
              <a:rPr lang="en-US" sz="13093" dirty="0" err="1">
                <a:solidFill>
                  <a:srgbClr val="211F1C"/>
                </a:solidFill>
                <a:latin typeface="Anton"/>
              </a:rPr>
              <a:t>CHƯƠNG</a:t>
            </a:r>
            <a:r>
              <a:rPr lang="en-US" sz="13093" dirty="0">
                <a:solidFill>
                  <a:srgbClr val="211F1C"/>
                </a:solidFill>
                <a:latin typeface="Anton"/>
              </a:rPr>
              <a:t> 5</a:t>
            </a:r>
          </a:p>
        </p:txBody>
      </p:sp>
      <p:sp>
        <p:nvSpPr>
          <p:cNvPr id="8" name="TextBox 8"/>
          <p:cNvSpPr txBox="1"/>
          <p:nvPr/>
        </p:nvSpPr>
        <p:spPr>
          <a:xfrm>
            <a:off x="9496381" y="5954948"/>
            <a:ext cx="8156295" cy="878072"/>
          </a:xfrm>
          <a:prstGeom prst="rect">
            <a:avLst/>
          </a:prstGeom>
        </p:spPr>
        <p:txBody>
          <a:bodyPr lIns="0" tIns="0" rIns="0" bIns="0" rtlCol="0" anchor="t">
            <a:spAutoFit/>
          </a:bodyPr>
          <a:lstStyle/>
          <a:p>
            <a:pPr algn="ctr">
              <a:lnSpc>
                <a:spcPts val="7177"/>
              </a:lnSpc>
            </a:pPr>
            <a:r>
              <a:rPr lang="en-US" sz="5126">
                <a:solidFill>
                  <a:srgbClr val="211F1C"/>
                </a:solidFill>
                <a:latin typeface="Josefin Sans Bold"/>
              </a:rPr>
              <a:t>CHUẨN BỊ DỮ LIỆU</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184953" y="0"/>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14906978" y="904323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486423" y="812085"/>
            <a:ext cx="991952" cy="847668"/>
          </a:xfrm>
          <a:custGeom>
            <a:avLst/>
            <a:gdLst/>
            <a:ahLst/>
            <a:cxnLst/>
            <a:rect l="l" t="t" r="r" b="b"/>
            <a:pathLst>
              <a:path w="991952" h="847668">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1562012" y="4716567"/>
            <a:ext cx="15163977" cy="1852749"/>
          </a:xfrm>
          <a:prstGeom prst="rect">
            <a:avLst/>
          </a:prstGeom>
        </p:spPr>
        <p:txBody>
          <a:bodyPr lIns="0" tIns="0" rIns="0" bIns="0" rtlCol="0" anchor="t">
            <a:spAutoFit/>
          </a:bodyPr>
          <a:lstStyle/>
          <a:p>
            <a:pPr marL="0" lvl="0" indent="0" algn="just">
              <a:lnSpc>
                <a:spcPts val="5026"/>
              </a:lnSpc>
            </a:pPr>
            <a:r>
              <a:rPr lang="en-US" sz="2856">
                <a:solidFill>
                  <a:srgbClr val="211F1C"/>
                </a:solidFill>
                <a:latin typeface="Roboto Mono"/>
              </a:rPr>
              <a:t>Loại bỏ 2 thuộc tính </a:t>
            </a:r>
            <a:r>
              <a:rPr lang="en-US" sz="2856">
                <a:solidFill>
                  <a:srgbClr val="211F1C"/>
                </a:solidFill>
                <a:latin typeface="Roboto Mono Italics"/>
              </a:rPr>
              <a:t>Residence_type</a:t>
            </a:r>
            <a:r>
              <a:rPr lang="en-US" sz="2856">
                <a:solidFill>
                  <a:srgbClr val="211F1C"/>
                </a:solidFill>
                <a:latin typeface="Roboto Mono"/>
              </a:rPr>
              <a:t> và </a:t>
            </a:r>
            <a:r>
              <a:rPr lang="en-US" sz="2856">
                <a:solidFill>
                  <a:srgbClr val="211F1C"/>
                </a:solidFill>
                <a:latin typeface="Roboto Mono Italics"/>
              </a:rPr>
              <a:t>bmi</a:t>
            </a:r>
            <a:r>
              <a:rPr lang="en-US" sz="2856">
                <a:solidFill>
                  <a:srgbClr val="211F1C"/>
                </a:solidFill>
                <a:latin typeface="Roboto Mono"/>
              </a:rPr>
              <a:t> vì chúng hầu như không có tác động đến biến mục tiêu và việc loại bỏ những thuộc tính như thế sẽ giúp cho việc huấn luyện mô hình đạt được hiệu quả cao.</a:t>
            </a:r>
          </a:p>
        </p:txBody>
      </p:sp>
      <p:sp>
        <p:nvSpPr>
          <p:cNvPr id="8" name="TextBox 8"/>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spc="211">
                <a:solidFill>
                  <a:srgbClr val="211F1C"/>
                </a:solidFill>
                <a:latin typeface="Nunito Sans Expanded Semi-Bold"/>
              </a:rPr>
              <a:t>TON DUC THANG UNIVERSITY</a:t>
            </a:r>
          </a:p>
        </p:txBody>
      </p:sp>
      <p:sp>
        <p:nvSpPr>
          <p:cNvPr id="9" name="TextBox 9"/>
          <p:cNvSpPr txBox="1"/>
          <p:nvPr/>
        </p:nvSpPr>
        <p:spPr>
          <a:xfrm>
            <a:off x="1875071" y="1937950"/>
            <a:ext cx="14067584" cy="1917699"/>
          </a:xfrm>
          <a:prstGeom prst="rect">
            <a:avLst/>
          </a:prstGeom>
        </p:spPr>
        <p:txBody>
          <a:bodyPr lIns="0" tIns="0" rIns="0" bIns="0" rtlCol="0" anchor="t">
            <a:spAutoFit/>
          </a:bodyPr>
          <a:lstStyle/>
          <a:p>
            <a:pPr algn="ctr">
              <a:lnSpc>
                <a:spcPts val="7700"/>
              </a:lnSpc>
            </a:pPr>
            <a:r>
              <a:rPr lang="en-US" sz="5500">
                <a:solidFill>
                  <a:srgbClr val="211F1C"/>
                </a:solidFill>
                <a:latin typeface="Josefin Sans Bold"/>
              </a:rPr>
              <a:t>Xóa 2 đặc trưng Residence_type &amp; bmi trong bộ dữ liệu</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184953" y="0"/>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14906978" y="904323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486423" y="812085"/>
            <a:ext cx="991952" cy="847668"/>
          </a:xfrm>
          <a:custGeom>
            <a:avLst/>
            <a:gdLst/>
            <a:ahLst/>
            <a:cxnLst/>
            <a:rect l="l" t="t" r="r" b="b"/>
            <a:pathLst>
              <a:path w="991952" h="847668">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0665606" y="2812480"/>
            <a:ext cx="6643575" cy="5165797"/>
          </a:xfrm>
          <a:custGeom>
            <a:avLst/>
            <a:gdLst/>
            <a:ahLst/>
            <a:cxnLst/>
            <a:rect l="l" t="t" r="r" b="b"/>
            <a:pathLst>
              <a:path w="6643575" h="5165797">
                <a:moveTo>
                  <a:pt x="0" y="0"/>
                </a:moveTo>
                <a:lnTo>
                  <a:pt x="6643575" y="0"/>
                </a:lnTo>
                <a:lnTo>
                  <a:pt x="6643575" y="5165797"/>
                </a:lnTo>
                <a:lnTo>
                  <a:pt x="0" y="5165797"/>
                </a:lnTo>
                <a:lnTo>
                  <a:pt x="0" y="0"/>
                </a:lnTo>
                <a:close/>
              </a:path>
            </a:pathLst>
          </a:custGeom>
          <a:blipFill>
            <a:blip r:embed="rId8"/>
            <a:stretch>
              <a:fillRect/>
            </a:stretch>
          </a:blipFill>
        </p:spPr>
      </p:sp>
      <p:sp>
        <p:nvSpPr>
          <p:cNvPr id="8" name="TextBox 8"/>
          <p:cNvSpPr txBox="1"/>
          <p:nvPr/>
        </p:nvSpPr>
        <p:spPr>
          <a:xfrm>
            <a:off x="809625" y="1520830"/>
            <a:ext cx="10671883" cy="895624"/>
          </a:xfrm>
          <a:prstGeom prst="rect">
            <a:avLst/>
          </a:prstGeom>
        </p:spPr>
        <p:txBody>
          <a:bodyPr lIns="0" tIns="0" rIns="0" bIns="0" rtlCol="0" anchor="t">
            <a:spAutoFit/>
          </a:bodyPr>
          <a:lstStyle/>
          <a:p>
            <a:pPr algn="just">
              <a:lnSpc>
                <a:spcPts val="7259"/>
              </a:lnSpc>
            </a:pPr>
            <a:r>
              <a:rPr lang="en-US" sz="5185">
                <a:solidFill>
                  <a:srgbClr val="211F1C"/>
                </a:solidFill>
                <a:latin typeface="Josefin Sans Bold"/>
              </a:rPr>
              <a:t>Mã hóa các categorical variable</a:t>
            </a:r>
          </a:p>
        </p:txBody>
      </p:sp>
      <p:sp>
        <p:nvSpPr>
          <p:cNvPr id="9" name="TextBox 9"/>
          <p:cNvSpPr txBox="1"/>
          <p:nvPr/>
        </p:nvSpPr>
        <p:spPr>
          <a:xfrm>
            <a:off x="809625" y="3181350"/>
            <a:ext cx="9182564" cy="2934447"/>
          </a:xfrm>
          <a:prstGeom prst="rect">
            <a:avLst/>
          </a:prstGeom>
        </p:spPr>
        <p:txBody>
          <a:bodyPr lIns="0" tIns="0" rIns="0" bIns="0" rtlCol="0" anchor="t">
            <a:spAutoFit/>
          </a:bodyPr>
          <a:lstStyle/>
          <a:p>
            <a:pPr marL="0" lvl="0" indent="0" algn="just">
              <a:lnSpc>
                <a:spcPts val="4751"/>
              </a:lnSpc>
            </a:pPr>
            <a:r>
              <a:rPr lang="en-US" sz="2699" dirty="0" err="1">
                <a:solidFill>
                  <a:srgbClr val="211F1C"/>
                </a:solidFill>
                <a:latin typeface="Roboto Mono"/>
              </a:rPr>
              <a:t>Các</a:t>
            </a:r>
            <a:r>
              <a:rPr lang="en-US" sz="2699" dirty="0">
                <a:solidFill>
                  <a:srgbClr val="211F1C"/>
                </a:solidFill>
                <a:latin typeface="Roboto Mono"/>
              </a:rPr>
              <a:t> </a:t>
            </a:r>
            <a:r>
              <a:rPr lang="en-US" sz="2699" dirty="0" err="1">
                <a:solidFill>
                  <a:srgbClr val="211F1C"/>
                </a:solidFill>
                <a:latin typeface="Roboto Mono"/>
              </a:rPr>
              <a:t>thuộc</a:t>
            </a:r>
            <a:r>
              <a:rPr lang="en-US" sz="2699" dirty="0">
                <a:solidFill>
                  <a:srgbClr val="211F1C"/>
                </a:solidFill>
                <a:latin typeface="Roboto Mono"/>
              </a:rPr>
              <a:t> </a:t>
            </a:r>
            <a:r>
              <a:rPr lang="en-US" sz="2699" dirty="0" err="1">
                <a:solidFill>
                  <a:srgbClr val="211F1C"/>
                </a:solidFill>
                <a:latin typeface="Roboto Mono"/>
              </a:rPr>
              <a:t>tính</a:t>
            </a:r>
            <a:r>
              <a:rPr lang="en-US" sz="2699" dirty="0">
                <a:solidFill>
                  <a:srgbClr val="211F1C"/>
                </a:solidFill>
                <a:latin typeface="Roboto Mono"/>
              </a:rPr>
              <a:t> </a:t>
            </a:r>
            <a:r>
              <a:rPr lang="en-US" sz="2699" dirty="0" err="1">
                <a:solidFill>
                  <a:srgbClr val="211F1C"/>
                </a:solidFill>
                <a:latin typeface="Roboto Mono"/>
              </a:rPr>
              <a:t>phân</a:t>
            </a:r>
            <a:r>
              <a:rPr lang="en-US" sz="2699" dirty="0">
                <a:solidFill>
                  <a:srgbClr val="211F1C"/>
                </a:solidFill>
                <a:latin typeface="Roboto Mono"/>
              </a:rPr>
              <a:t> </a:t>
            </a:r>
            <a:r>
              <a:rPr lang="en-US" sz="2699" dirty="0" err="1">
                <a:solidFill>
                  <a:srgbClr val="211F1C"/>
                </a:solidFill>
                <a:latin typeface="Roboto Mono"/>
              </a:rPr>
              <a:t>loại</a:t>
            </a:r>
            <a:r>
              <a:rPr lang="en-US" sz="2699" dirty="0">
                <a:solidFill>
                  <a:srgbClr val="211F1C"/>
                </a:solidFill>
                <a:latin typeface="Roboto Mono"/>
              </a:rPr>
              <a:t> </a:t>
            </a:r>
            <a:r>
              <a:rPr lang="en-US" sz="2699" dirty="0" err="1">
                <a:solidFill>
                  <a:srgbClr val="211F1C"/>
                </a:solidFill>
                <a:latin typeface="Roboto Mono"/>
              </a:rPr>
              <a:t>trong</a:t>
            </a:r>
            <a:r>
              <a:rPr lang="en-US" sz="2699" dirty="0">
                <a:solidFill>
                  <a:srgbClr val="211F1C"/>
                </a:solidFill>
                <a:latin typeface="Roboto Mono"/>
              </a:rPr>
              <a:t> </a:t>
            </a:r>
            <a:r>
              <a:rPr lang="en-US" sz="2699" dirty="0" err="1">
                <a:solidFill>
                  <a:srgbClr val="211F1C"/>
                </a:solidFill>
                <a:latin typeface="Roboto Mono"/>
              </a:rPr>
              <a:t>tập</a:t>
            </a:r>
            <a:r>
              <a:rPr lang="en-US" sz="2699" dirty="0">
                <a:solidFill>
                  <a:srgbClr val="211F1C"/>
                </a:solidFill>
                <a:latin typeface="Roboto Mono"/>
              </a:rPr>
              <a:t> </a:t>
            </a:r>
            <a:r>
              <a:rPr lang="en-US" sz="2699" dirty="0" err="1">
                <a:solidFill>
                  <a:srgbClr val="211F1C"/>
                </a:solidFill>
                <a:latin typeface="Roboto Mono"/>
              </a:rPr>
              <a:t>dữ</a:t>
            </a:r>
            <a:r>
              <a:rPr lang="en-US" sz="2699" dirty="0">
                <a:solidFill>
                  <a:srgbClr val="211F1C"/>
                </a:solidFill>
                <a:latin typeface="Roboto Mono"/>
              </a:rPr>
              <a:t> </a:t>
            </a:r>
            <a:r>
              <a:rPr lang="en-US" sz="2699" dirty="0" err="1">
                <a:solidFill>
                  <a:srgbClr val="211F1C"/>
                </a:solidFill>
                <a:latin typeface="Roboto Mono"/>
              </a:rPr>
              <a:t>liệu</a:t>
            </a:r>
            <a:r>
              <a:rPr lang="en-US" sz="2699" dirty="0">
                <a:solidFill>
                  <a:srgbClr val="211F1C"/>
                </a:solidFill>
                <a:latin typeface="Roboto Mono"/>
              </a:rPr>
              <a:t> bao </a:t>
            </a:r>
            <a:r>
              <a:rPr lang="en-US" sz="2699" dirty="0" err="1">
                <a:solidFill>
                  <a:srgbClr val="211F1C"/>
                </a:solidFill>
                <a:latin typeface="Roboto Mono"/>
              </a:rPr>
              <a:t>gồm</a:t>
            </a:r>
            <a:r>
              <a:rPr lang="en-US" sz="2699" dirty="0">
                <a:solidFill>
                  <a:srgbClr val="211F1C"/>
                </a:solidFill>
                <a:latin typeface="Roboto Mono"/>
              </a:rPr>
              <a:t>: gender, </a:t>
            </a:r>
            <a:r>
              <a:rPr lang="en-US" sz="2699" dirty="0" err="1">
                <a:solidFill>
                  <a:srgbClr val="211F1C"/>
                </a:solidFill>
                <a:latin typeface="Roboto Mono"/>
              </a:rPr>
              <a:t>ever_married</a:t>
            </a:r>
            <a:r>
              <a:rPr lang="en-US" sz="2699" dirty="0">
                <a:solidFill>
                  <a:srgbClr val="211F1C"/>
                </a:solidFill>
                <a:latin typeface="Roboto Mono"/>
              </a:rPr>
              <a:t>, </a:t>
            </a:r>
            <a:r>
              <a:rPr lang="en-US" sz="2699" dirty="0" err="1">
                <a:solidFill>
                  <a:srgbClr val="211F1C"/>
                </a:solidFill>
                <a:latin typeface="Roboto Mono"/>
              </a:rPr>
              <a:t>work_type</a:t>
            </a:r>
            <a:r>
              <a:rPr lang="en-US" sz="2699" dirty="0">
                <a:solidFill>
                  <a:srgbClr val="211F1C"/>
                </a:solidFill>
                <a:latin typeface="Roboto Mono"/>
              </a:rPr>
              <a:t>, </a:t>
            </a:r>
            <a:r>
              <a:rPr lang="en-US" sz="2699" dirty="0" err="1">
                <a:solidFill>
                  <a:srgbClr val="211F1C"/>
                </a:solidFill>
                <a:latin typeface="Roboto Mono"/>
              </a:rPr>
              <a:t>smoking_status</a:t>
            </a:r>
            <a:r>
              <a:rPr lang="en-US" sz="2699" dirty="0">
                <a:solidFill>
                  <a:srgbClr val="211F1C"/>
                </a:solidFill>
                <a:latin typeface="Roboto Mono"/>
              </a:rPr>
              <a:t>. </a:t>
            </a:r>
            <a:r>
              <a:rPr lang="en-US" sz="2699" dirty="0" err="1">
                <a:solidFill>
                  <a:srgbClr val="211F1C"/>
                </a:solidFill>
                <a:latin typeface="Roboto Mono"/>
              </a:rPr>
              <a:t>Các</a:t>
            </a:r>
            <a:r>
              <a:rPr lang="en-US" sz="2699" dirty="0">
                <a:solidFill>
                  <a:srgbClr val="211F1C"/>
                </a:solidFill>
                <a:latin typeface="Roboto Mono"/>
              </a:rPr>
              <a:t> </a:t>
            </a:r>
            <a:r>
              <a:rPr lang="en-US" sz="2699" dirty="0" err="1">
                <a:solidFill>
                  <a:srgbClr val="211F1C"/>
                </a:solidFill>
                <a:latin typeface="Roboto Mono"/>
              </a:rPr>
              <a:t>giá</a:t>
            </a:r>
            <a:r>
              <a:rPr lang="en-US" sz="2699" dirty="0">
                <a:solidFill>
                  <a:srgbClr val="211F1C"/>
                </a:solidFill>
                <a:latin typeface="Roboto Mono"/>
              </a:rPr>
              <a:t> </a:t>
            </a:r>
            <a:r>
              <a:rPr lang="en-US" sz="2699" dirty="0" err="1">
                <a:solidFill>
                  <a:srgbClr val="211F1C"/>
                </a:solidFill>
                <a:latin typeface="Roboto Mono"/>
              </a:rPr>
              <a:t>trị</a:t>
            </a:r>
            <a:r>
              <a:rPr lang="en-US" sz="2699" dirty="0">
                <a:solidFill>
                  <a:srgbClr val="211F1C"/>
                </a:solidFill>
                <a:latin typeface="Roboto Mono"/>
              </a:rPr>
              <a:t> </a:t>
            </a:r>
            <a:r>
              <a:rPr lang="en-US" sz="2699" dirty="0" err="1">
                <a:solidFill>
                  <a:srgbClr val="211F1C"/>
                </a:solidFill>
                <a:latin typeface="Roboto Mono"/>
              </a:rPr>
              <a:t>chuỗi</a:t>
            </a:r>
            <a:r>
              <a:rPr lang="en-US" sz="2699" dirty="0">
                <a:solidFill>
                  <a:srgbClr val="211F1C"/>
                </a:solidFill>
                <a:latin typeface="Roboto Mono"/>
              </a:rPr>
              <a:t> </a:t>
            </a:r>
            <a:r>
              <a:rPr lang="en-US" sz="2699" dirty="0" err="1">
                <a:solidFill>
                  <a:srgbClr val="211F1C"/>
                </a:solidFill>
                <a:latin typeface="Roboto Mono"/>
              </a:rPr>
              <a:t>của</a:t>
            </a:r>
            <a:r>
              <a:rPr lang="en-US" sz="2699" dirty="0">
                <a:solidFill>
                  <a:srgbClr val="211F1C"/>
                </a:solidFill>
                <a:latin typeface="Roboto Mono"/>
              </a:rPr>
              <a:t> </a:t>
            </a:r>
            <a:r>
              <a:rPr lang="en-US" sz="2699" dirty="0" err="1">
                <a:solidFill>
                  <a:srgbClr val="211F1C"/>
                </a:solidFill>
                <a:latin typeface="Roboto Mono"/>
              </a:rPr>
              <a:t>các</a:t>
            </a:r>
            <a:r>
              <a:rPr lang="en-US" sz="2699" dirty="0">
                <a:solidFill>
                  <a:srgbClr val="211F1C"/>
                </a:solidFill>
                <a:latin typeface="Roboto Mono"/>
              </a:rPr>
              <a:t> </a:t>
            </a:r>
            <a:r>
              <a:rPr lang="en-US" sz="2699" dirty="0" err="1">
                <a:solidFill>
                  <a:srgbClr val="211F1C"/>
                </a:solidFill>
                <a:latin typeface="Roboto Mono"/>
              </a:rPr>
              <a:t>cột</a:t>
            </a:r>
            <a:r>
              <a:rPr lang="en-US" sz="2699" dirty="0">
                <a:solidFill>
                  <a:srgbClr val="211F1C"/>
                </a:solidFill>
                <a:latin typeface="Roboto Mono"/>
              </a:rPr>
              <a:t> </a:t>
            </a:r>
            <a:r>
              <a:rPr lang="en-US" sz="2699" dirty="0" err="1">
                <a:solidFill>
                  <a:srgbClr val="211F1C"/>
                </a:solidFill>
                <a:latin typeface="Roboto Mono"/>
              </a:rPr>
              <a:t>được</a:t>
            </a:r>
            <a:r>
              <a:rPr lang="en-US" sz="2699" dirty="0">
                <a:solidFill>
                  <a:srgbClr val="211F1C"/>
                </a:solidFill>
                <a:latin typeface="Roboto Mono"/>
              </a:rPr>
              <a:t> </a:t>
            </a:r>
            <a:r>
              <a:rPr lang="en-US" sz="2699" dirty="0" err="1">
                <a:solidFill>
                  <a:srgbClr val="211F1C"/>
                </a:solidFill>
                <a:latin typeface="Roboto Mono"/>
              </a:rPr>
              <a:t>chuyển</a:t>
            </a:r>
            <a:r>
              <a:rPr lang="en-US" sz="2699" dirty="0">
                <a:solidFill>
                  <a:srgbClr val="211F1C"/>
                </a:solidFill>
                <a:latin typeface="Roboto Mono"/>
              </a:rPr>
              <a:t> </a:t>
            </a:r>
            <a:r>
              <a:rPr lang="en-US" sz="2699" dirty="0" err="1">
                <a:solidFill>
                  <a:srgbClr val="211F1C"/>
                </a:solidFill>
                <a:latin typeface="Roboto Mono"/>
              </a:rPr>
              <a:t>đổi</a:t>
            </a:r>
            <a:r>
              <a:rPr lang="en-US" sz="2699" dirty="0">
                <a:solidFill>
                  <a:srgbClr val="211F1C"/>
                </a:solidFill>
                <a:latin typeface="Roboto Mono"/>
              </a:rPr>
              <a:t> </a:t>
            </a:r>
            <a:r>
              <a:rPr lang="en-US" sz="2699" dirty="0" err="1">
                <a:solidFill>
                  <a:srgbClr val="211F1C"/>
                </a:solidFill>
                <a:latin typeface="Roboto Mono"/>
              </a:rPr>
              <a:t>thành</a:t>
            </a:r>
            <a:r>
              <a:rPr lang="en-US" sz="2699" dirty="0">
                <a:solidFill>
                  <a:srgbClr val="211F1C"/>
                </a:solidFill>
                <a:latin typeface="Roboto Mono"/>
              </a:rPr>
              <a:t> </a:t>
            </a:r>
            <a:r>
              <a:rPr lang="en-US" sz="2699" dirty="0" err="1">
                <a:solidFill>
                  <a:srgbClr val="211F1C"/>
                </a:solidFill>
                <a:latin typeface="Roboto Mono"/>
              </a:rPr>
              <a:t>các</a:t>
            </a:r>
            <a:r>
              <a:rPr lang="en-US" sz="2699" dirty="0">
                <a:solidFill>
                  <a:srgbClr val="211F1C"/>
                </a:solidFill>
                <a:latin typeface="Roboto Mono"/>
              </a:rPr>
              <a:t> </a:t>
            </a:r>
            <a:r>
              <a:rPr lang="en-US" sz="2699" dirty="0" err="1">
                <a:solidFill>
                  <a:srgbClr val="211F1C"/>
                </a:solidFill>
                <a:latin typeface="Roboto Mono"/>
              </a:rPr>
              <a:t>giá</a:t>
            </a:r>
            <a:r>
              <a:rPr lang="en-US" sz="2699" dirty="0">
                <a:solidFill>
                  <a:srgbClr val="211F1C"/>
                </a:solidFill>
                <a:latin typeface="Roboto Mono"/>
              </a:rPr>
              <a:t> </a:t>
            </a:r>
            <a:r>
              <a:rPr lang="en-US" sz="2699" dirty="0" err="1">
                <a:solidFill>
                  <a:srgbClr val="211F1C"/>
                </a:solidFill>
                <a:latin typeface="Roboto Mono"/>
              </a:rPr>
              <a:t>trị</a:t>
            </a:r>
            <a:r>
              <a:rPr lang="en-US" sz="2699" dirty="0">
                <a:solidFill>
                  <a:srgbClr val="211F1C"/>
                </a:solidFill>
                <a:latin typeface="Roboto Mono"/>
              </a:rPr>
              <a:t> </a:t>
            </a:r>
            <a:r>
              <a:rPr lang="en-US" sz="2699" dirty="0" err="1">
                <a:solidFill>
                  <a:srgbClr val="211F1C"/>
                </a:solidFill>
                <a:latin typeface="Roboto Mono"/>
              </a:rPr>
              <a:t>số</a:t>
            </a:r>
            <a:r>
              <a:rPr lang="en-US" sz="2699" dirty="0">
                <a:solidFill>
                  <a:srgbClr val="211F1C"/>
                </a:solidFill>
                <a:latin typeface="Roboto Mono"/>
              </a:rPr>
              <a:t> </a:t>
            </a:r>
            <a:r>
              <a:rPr lang="en-US" sz="2699" dirty="0" err="1">
                <a:solidFill>
                  <a:srgbClr val="211F1C"/>
                </a:solidFill>
                <a:latin typeface="Roboto Mono"/>
              </a:rPr>
              <a:t>nguyên</a:t>
            </a:r>
            <a:r>
              <a:rPr lang="en-US" sz="2699" dirty="0">
                <a:solidFill>
                  <a:srgbClr val="211F1C"/>
                </a:solidFill>
                <a:latin typeface="Roboto Mono"/>
              </a:rPr>
              <a:t> </a:t>
            </a:r>
            <a:r>
              <a:rPr lang="en-US" sz="2699" dirty="0" err="1">
                <a:solidFill>
                  <a:srgbClr val="211F1C"/>
                </a:solidFill>
                <a:latin typeface="Roboto Mono"/>
              </a:rPr>
              <a:t>tương</a:t>
            </a:r>
            <a:r>
              <a:rPr lang="en-US" sz="2699" dirty="0">
                <a:solidFill>
                  <a:srgbClr val="211F1C"/>
                </a:solidFill>
                <a:latin typeface="Roboto Mono"/>
              </a:rPr>
              <a:t> </a:t>
            </a:r>
            <a:r>
              <a:rPr lang="en-US" sz="2699" dirty="0" err="1">
                <a:solidFill>
                  <a:srgbClr val="211F1C"/>
                </a:solidFill>
                <a:latin typeface="Roboto Mono"/>
              </a:rPr>
              <a:t>ứng</a:t>
            </a:r>
            <a:r>
              <a:rPr lang="en-US" sz="2699" dirty="0">
                <a:solidFill>
                  <a:srgbClr val="211F1C"/>
                </a:solidFill>
                <a:latin typeface="Roboto Mono"/>
              </a:rPr>
              <a:t>.</a:t>
            </a:r>
          </a:p>
        </p:txBody>
      </p:sp>
      <p:sp>
        <p:nvSpPr>
          <p:cNvPr id="10" name="TextBox 10"/>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spc="211">
                <a:solidFill>
                  <a:srgbClr val="211F1C"/>
                </a:solidFill>
                <a:latin typeface="Nunito Sans Expanded Semi-Bold"/>
              </a:rPr>
              <a:t>TON DUC THANG UNIVERSITY</a:t>
            </a:r>
          </a:p>
        </p:txBody>
      </p:sp>
      <p:sp>
        <p:nvSpPr>
          <p:cNvPr id="11" name="TextBox 11"/>
          <p:cNvSpPr txBox="1"/>
          <p:nvPr/>
        </p:nvSpPr>
        <p:spPr>
          <a:xfrm>
            <a:off x="11481508" y="8032113"/>
            <a:ext cx="5187545" cy="479146"/>
          </a:xfrm>
          <a:prstGeom prst="rect">
            <a:avLst/>
          </a:prstGeom>
        </p:spPr>
        <p:txBody>
          <a:bodyPr lIns="0" tIns="0" rIns="0" bIns="0" rtlCol="0" anchor="t">
            <a:spAutoFit/>
          </a:bodyPr>
          <a:lstStyle/>
          <a:p>
            <a:pPr marL="0" lvl="0" indent="0" algn="just">
              <a:lnSpc>
                <a:spcPts val="4171"/>
              </a:lnSpc>
            </a:pPr>
            <a:r>
              <a:rPr lang="en-US" sz="2370">
                <a:solidFill>
                  <a:srgbClr val="211F1C"/>
                </a:solidFill>
                <a:latin typeface="Roboto Mono Bold Italics"/>
              </a:rPr>
              <a:t>Kết quả sau khi được mã hóa</a:t>
            </a:r>
          </a:p>
        </p:txBody>
      </p:sp>
      <p:sp>
        <p:nvSpPr>
          <p:cNvPr id="12" name="TextBox 12"/>
          <p:cNvSpPr txBox="1"/>
          <p:nvPr/>
        </p:nvSpPr>
        <p:spPr>
          <a:xfrm>
            <a:off x="809625" y="6582522"/>
            <a:ext cx="9182564" cy="1751076"/>
          </a:xfrm>
          <a:prstGeom prst="rect">
            <a:avLst/>
          </a:prstGeom>
        </p:spPr>
        <p:txBody>
          <a:bodyPr lIns="0" tIns="0" rIns="0" bIns="0" rtlCol="0" anchor="t">
            <a:spAutoFit/>
          </a:bodyPr>
          <a:lstStyle/>
          <a:p>
            <a:pPr marL="0" lvl="0" indent="0" algn="just">
              <a:lnSpc>
                <a:spcPts val="4752"/>
              </a:lnSpc>
            </a:pPr>
            <a:r>
              <a:rPr lang="en-US" sz="2700" dirty="0" err="1">
                <a:solidFill>
                  <a:srgbClr val="211F1C"/>
                </a:solidFill>
                <a:latin typeface="Roboto Mono"/>
              </a:rPr>
              <a:t>Các</a:t>
            </a:r>
            <a:r>
              <a:rPr lang="en-US" sz="2700" dirty="0">
                <a:solidFill>
                  <a:srgbClr val="211F1C"/>
                </a:solidFill>
                <a:latin typeface="Roboto Mono"/>
              </a:rPr>
              <a:t> </a:t>
            </a:r>
            <a:r>
              <a:rPr lang="en-US" sz="2700" dirty="0" err="1">
                <a:solidFill>
                  <a:srgbClr val="211F1C"/>
                </a:solidFill>
                <a:latin typeface="Roboto Mono"/>
              </a:rPr>
              <a:t>cột</a:t>
            </a:r>
            <a:r>
              <a:rPr lang="en-US" sz="2700" dirty="0">
                <a:solidFill>
                  <a:srgbClr val="211F1C"/>
                </a:solidFill>
                <a:latin typeface="Roboto Mono"/>
              </a:rPr>
              <a:t> </a:t>
            </a:r>
            <a:r>
              <a:rPr lang="en-US" sz="2700" dirty="0" err="1">
                <a:solidFill>
                  <a:srgbClr val="211F1C"/>
                </a:solidFill>
                <a:latin typeface="Roboto Mono"/>
              </a:rPr>
              <a:t>này</a:t>
            </a:r>
            <a:r>
              <a:rPr lang="en-US" sz="2700" dirty="0">
                <a:solidFill>
                  <a:srgbClr val="211F1C"/>
                </a:solidFill>
                <a:latin typeface="Roboto Mono"/>
              </a:rPr>
              <a:t> </a:t>
            </a:r>
            <a:r>
              <a:rPr lang="en-US" sz="2700" dirty="0" err="1">
                <a:solidFill>
                  <a:srgbClr val="211F1C"/>
                </a:solidFill>
                <a:latin typeface="Roboto Mono"/>
              </a:rPr>
              <a:t>đã</a:t>
            </a:r>
            <a:r>
              <a:rPr lang="en-US" sz="2700" dirty="0">
                <a:solidFill>
                  <a:srgbClr val="211F1C"/>
                </a:solidFill>
                <a:latin typeface="Roboto Mono"/>
              </a:rPr>
              <a:t> </a:t>
            </a:r>
            <a:r>
              <a:rPr lang="en-US" sz="2700" dirty="0" err="1">
                <a:solidFill>
                  <a:srgbClr val="211F1C"/>
                </a:solidFill>
                <a:latin typeface="Roboto Mono"/>
              </a:rPr>
              <a:t>chứa</a:t>
            </a:r>
            <a:r>
              <a:rPr lang="en-US" sz="2700" dirty="0">
                <a:solidFill>
                  <a:srgbClr val="211F1C"/>
                </a:solidFill>
                <a:latin typeface="Roboto Mono"/>
              </a:rPr>
              <a:t> </a:t>
            </a:r>
            <a:r>
              <a:rPr lang="en-US" sz="2700" dirty="0" err="1">
                <a:solidFill>
                  <a:srgbClr val="211F1C"/>
                </a:solidFill>
                <a:latin typeface="Roboto Mono"/>
              </a:rPr>
              <a:t>giá</a:t>
            </a:r>
            <a:r>
              <a:rPr lang="en-US" sz="2700" dirty="0">
                <a:solidFill>
                  <a:srgbClr val="211F1C"/>
                </a:solidFill>
                <a:latin typeface="Roboto Mono"/>
              </a:rPr>
              <a:t> </a:t>
            </a:r>
            <a:r>
              <a:rPr lang="en-US" sz="2700" dirty="0" err="1">
                <a:solidFill>
                  <a:srgbClr val="211F1C"/>
                </a:solidFill>
                <a:latin typeface="Roboto Mono"/>
              </a:rPr>
              <a:t>trị</a:t>
            </a:r>
            <a:r>
              <a:rPr lang="en-US" sz="2700" dirty="0">
                <a:solidFill>
                  <a:srgbClr val="211F1C"/>
                </a:solidFill>
                <a:latin typeface="Roboto Mono"/>
              </a:rPr>
              <a:t> </a:t>
            </a:r>
            <a:r>
              <a:rPr lang="en-US" sz="2700" dirty="0" err="1">
                <a:solidFill>
                  <a:srgbClr val="211F1C"/>
                </a:solidFill>
                <a:latin typeface="Roboto Mono"/>
              </a:rPr>
              <a:t>số</a:t>
            </a:r>
            <a:r>
              <a:rPr lang="en-US" sz="2700" dirty="0">
                <a:solidFill>
                  <a:srgbClr val="211F1C"/>
                </a:solidFill>
                <a:latin typeface="Roboto Mono"/>
              </a:rPr>
              <a:t> </a:t>
            </a:r>
            <a:r>
              <a:rPr lang="en-US" sz="2700" dirty="0" err="1">
                <a:solidFill>
                  <a:srgbClr val="211F1C"/>
                </a:solidFill>
                <a:latin typeface="Roboto Mono"/>
              </a:rPr>
              <a:t>nguyên</a:t>
            </a:r>
            <a:r>
              <a:rPr lang="en-US" sz="2700" dirty="0">
                <a:solidFill>
                  <a:srgbClr val="211F1C"/>
                </a:solidFill>
                <a:latin typeface="Roboto Mono"/>
              </a:rPr>
              <a:t> </a:t>
            </a:r>
            <a:r>
              <a:rPr lang="en-US" sz="2700" dirty="0" err="1">
                <a:solidFill>
                  <a:srgbClr val="211F1C"/>
                </a:solidFill>
                <a:latin typeface="Roboto Mono"/>
              </a:rPr>
              <a:t>thay</a:t>
            </a:r>
            <a:r>
              <a:rPr lang="en-US" sz="2700" dirty="0">
                <a:solidFill>
                  <a:srgbClr val="211F1C"/>
                </a:solidFill>
                <a:latin typeface="Roboto Mono"/>
              </a:rPr>
              <a:t> </a:t>
            </a:r>
            <a:r>
              <a:rPr lang="en-US" sz="2700" dirty="0" err="1">
                <a:solidFill>
                  <a:srgbClr val="211F1C"/>
                </a:solidFill>
                <a:latin typeface="Roboto Mono"/>
              </a:rPr>
              <a:t>vì</a:t>
            </a:r>
            <a:r>
              <a:rPr lang="en-US" sz="2700" dirty="0">
                <a:solidFill>
                  <a:srgbClr val="211F1C"/>
                </a:solidFill>
                <a:latin typeface="Roboto Mono"/>
              </a:rPr>
              <a:t> </a:t>
            </a:r>
            <a:r>
              <a:rPr lang="en-US" sz="2700" dirty="0" err="1">
                <a:solidFill>
                  <a:srgbClr val="211F1C"/>
                </a:solidFill>
                <a:latin typeface="Roboto Mono"/>
              </a:rPr>
              <a:t>chuỗi</a:t>
            </a:r>
            <a:r>
              <a:rPr lang="en-US" sz="2700" dirty="0">
                <a:solidFill>
                  <a:srgbClr val="211F1C"/>
                </a:solidFill>
                <a:latin typeface="Roboto Mono"/>
              </a:rPr>
              <a:t>, </a:t>
            </a:r>
            <a:r>
              <a:rPr lang="en-US" sz="2700" dirty="0" err="1">
                <a:solidFill>
                  <a:srgbClr val="211F1C"/>
                </a:solidFill>
                <a:latin typeface="Roboto Mono"/>
              </a:rPr>
              <a:t>và</a:t>
            </a:r>
            <a:r>
              <a:rPr lang="en-US" sz="2700" dirty="0">
                <a:solidFill>
                  <a:srgbClr val="211F1C"/>
                </a:solidFill>
                <a:latin typeface="Roboto Mono"/>
              </a:rPr>
              <a:t> </a:t>
            </a:r>
            <a:r>
              <a:rPr lang="en-US" sz="2700" dirty="0" err="1">
                <a:solidFill>
                  <a:srgbClr val="211F1C"/>
                </a:solidFill>
                <a:latin typeface="Roboto Mono"/>
              </a:rPr>
              <a:t>dữ</a:t>
            </a:r>
            <a:r>
              <a:rPr lang="en-US" sz="2700" dirty="0">
                <a:solidFill>
                  <a:srgbClr val="211F1C"/>
                </a:solidFill>
                <a:latin typeface="Roboto Mono"/>
              </a:rPr>
              <a:t> </a:t>
            </a:r>
            <a:r>
              <a:rPr lang="en-US" sz="2700" dirty="0" err="1">
                <a:solidFill>
                  <a:srgbClr val="211F1C"/>
                </a:solidFill>
                <a:latin typeface="Roboto Mono"/>
              </a:rPr>
              <a:t>liệu</a:t>
            </a:r>
            <a:r>
              <a:rPr lang="en-US" sz="2700" dirty="0">
                <a:solidFill>
                  <a:srgbClr val="211F1C"/>
                </a:solidFill>
                <a:latin typeface="Roboto Mono"/>
              </a:rPr>
              <a:t> </a:t>
            </a:r>
            <a:r>
              <a:rPr lang="en-US" sz="2700" dirty="0" err="1">
                <a:solidFill>
                  <a:srgbClr val="211F1C"/>
                </a:solidFill>
                <a:latin typeface="Roboto Mono"/>
              </a:rPr>
              <a:t>đã</a:t>
            </a:r>
            <a:r>
              <a:rPr lang="en-US" sz="2700" dirty="0">
                <a:solidFill>
                  <a:srgbClr val="211F1C"/>
                </a:solidFill>
                <a:latin typeface="Roboto Mono"/>
              </a:rPr>
              <a:t> </a:t>
            </a:r>
            <a:r>
              <a:rPr lang="en-US" sz="2700" dirty="0" err="1">
                <a:solidFill>
                  <a:srgbClr val="211F1C"/>
                </a:solidFill>
                <a:latin typeface="Roboto Mono"/>
              </a:rPr>
              <a:t>sẵn</a:t>
            </a:r>
            <a:r>
              <a:rPr lang="en-US" sz="2700" dirty="0">
                <a:solidFill>
                  <a:srgbClr val="211F1C"/>
                </a:solidFill>
                <a:latin typeface="Roboto Mono"/>
              </a:rPr>
              <a:t> </a:t>
            </a:r>
            <a:r>
              <a:rPr lang="en-US" sz="2700" dirty="0" err="1">
                <a:solidFill>
                  <a:srgbClr val="211F1C"/>
                </a:solidFill>
                <a:latin typeface="Roboto Mono"/>
              </a:rPr>
              <a:t>sàng</a:t>
            </a:r>
            <a:r>
              <a:rPr lang="en-US" sz="2700" dirty="0">
                <a:solidFill>
                  <a:srgbClr val="211F1C"/>
                </a:solidFill>
                <a:latin typeface="Roboto Mono"/>
              </a:rPr>
              <a:t> </a:t>
            </a:r>
            <a:r>
              <a:rPr lang="en-US" sz="2700" dirty="0" err="1">
                <a:solidFill>
                  <a:srgbClr val="211F1C"/>
                </a:solidFill>
                <a:latin typeface="Roboto Mono"/>
              </a:rPr>
              <a:t>cho</a:t>
            </a:r>
            <a:r>
              <a:rPr lang="en-US" sz="2700" dirty="0">
                <a:solidFill>
                  <a:srgbClr val="211F1C"/>
                </a:solidFill>
                <a:latin typeface="Roboto Mono"/>
              </a:rPr>
              <a:t> </a:t>
            </a:r>
            <a:r>
              <a:rPr lang="en-US" sz="2700" dirty="0" err="1">
                <a:solidFill>
                  <a:srgbClr val="211F1C"/>
                </a:solidFill>
                <a:latin typeface="Roboto Mono"/>
              </a:rPr>
              <a:t>việc</a:t>
            </a:r>
            <a:r>
              <a:rPr lang="en-US" sz="2700" dirty="0">
                <a:solidFill>
                  <a:srgbClr val="211F1C"/>
                </a:solidFill>
                <a:latin typeface="Roboto Mono"/>
              </a:rPr>
              <a:t> </a:t>
            </a:r>
            <a:r>
              <a:rPr lang="en-US" sz="2700" dirty="0" err="1">
                <a:solidFill>
                  <a:srgbClr val="211F1C"/>
                </a:solidFill>
                <a:latin typeface="Roboto Mono"/>
              </a:rPr>
              <a:t>huấn</a:t>
            </a:r>
            <a:r>
              <a:rPr lang="en-US" sz="2700" dirty="0">
                <a:solidFill>
                  <a:srgbClr val="211F1C"/>
                </a:solidFill>
                <a:latin typeface="Roboto Mono"/>
              </a:rPr>
              <a:t> </a:t>
            </a:r>
            <a:r>
              <a:rPr lang="en-US" sz="2700" dirty="0" err="1">
                <a:solidFill>
                  <a:srgbClr val="211F1C"/>
                </a:solidFill>
                <a:latin typeface="Roboto Mono"/>
              </a:rPr>
              <a:t>luyện</a:t>
            </a:r>
            <a:r>
              <a:rPr lang="en-US" sz="2700" dirty="0">
                <a:solidFill>
                  <a:srgbClr val="211F1C"/>
                </a:solidFill>
                <a:latin typeface="Roboto Mono"/>
              </a:rPr>
              <a:t> </a:t>
            </a:r>
            <a:r>
              <a:rPr lang="en-US" sz="2700" dirty="0" err="1">
                <a:solidFill>
                  <a:srgbClr val="211F1C"/>
                </a:solidFill>
                <a:latin typeface="Roboto Mono"/>
              </a:rPr>
              <a:t>mô</a:t>
            </a:r>
            <a:r>
              <a:rPr lang="en-US" sz="2700" dirty="0">
                <a:solidFill>
                  <a:srgbClr val="211F1C"/>
                </a:solidFill>
                <a:latin typeface="Roboto Mono"/>
              </a:rPr>
              <a:t> </a:t>
            </a:r>
            <a:r>
              <a:rPr lang="en-US" sz="2700" dirty="0" err="1">
                <a:solidFill>
                  <a:srgbClr val="211F1C"/>
                </a:solidFill>
                <a:latin typeface="Roboto Mono"/>
              </a:rPr>
              <a:t>hình</a:t>
            </a:r>
            <a:r>
              <a:rPr lang="en-US" sz="2700" dirty="0">
                <a:solidFill>
                  <a:srgbClr val="211F1C"/>
                </a:solidFill>
                <a:latin typeface="Roboto Mono"/>
              </a:rPr>
              <a:t> </a:t>
            </a:r>
            <a:r>
              <a:rPr lang="en-US" sz="2700" dirty="0" err="1">
                <a:solidFill>
                  <a:srgbClr val="211F1C"/>
                </a:solidFill>
                <a:latin typeface="Roboto Mono"/>
              </a:rPr>
              <a:t>học</a:t>
            </a:r>
            <a:r>
              <a:rPr lang="en-US" sz="2700" dirty="0">
                <a:solidFill>
                  <a:srgbClr val="211F1C"/>
                </a:solidFill>
                <a:latin typeface="Roboto Mono"/>
              </a:rPr>
              <a:t> </a:t>
            </a:r>
            <a:r>
              <a:rPr lang="en-US" sz="2700" dirty="0" err="1">
                <a:solidFill>
                  <a:srgbClr val="211F1C"/>
                </a:solidFill>
                <a:latin typeface="Roboto Mono"/>
              </a:rPr>
              <a:t>máy</a:t>
            </a:r>
            <a:r>
              <a:rPr lang="en-US" sz="2700" dirty="0">
                <a:solidFill>
                  <a:srgbClr val="211F1C"/>
                </a:solidFill>
                <a:latin typeface="Roboto Mono"/>
              </a:rPr>
              <a: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184953" y="0"/>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16486423" y="812085"/>
            <a:ext cx="991952" cy="847668"/>
          </a:xfrm>
          <a:custGeom>
            <a:avLst/>
            <a:gdLst/>
            <a:ahLst/>
            <a:cxnLst/>
            <a:rect l="l" t="t" r="r" b="b"/>
            <a:pathLst>
              <a:path w="991952" h="847668">
                <a:moveTo>
                  <a:pt x="0" y="0"/>
                </a:moveTo>
                <a:lnTo>
                  <a:pt x="991952" y="0"/>
                </a:lnTo>
                <a:lnTo>
                  <a:pt x="991952" y="847668"/>
                </a:lnTo>
                <a:lnTo>
                  <a:pt x="0" y="847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824879" y="2823875"/>
            <a:ext cx="14638242" cy="5800058"/>
          </a:xfrm>
          <a:custGeom>
            <a:avLst/>
            <a:gdLst/>
            <a:ahLst/>
            <a:cxnLst/>
            <a:rect l="l" t="t" r="r" b="b"/>
            <a:pathLst>
              <a:path w="14638242" h="5800058">
                <a:moveTo>
                  <a:pt x="0" y="0"/>
                </a:moveTo>
                <a:lnTo>
                  <a:pt x="14638242" y="0"/>
                </a:lnTo>
                <a:lnTo>
                  <a:pt x="14638242" y="5800058"/>
                </a:lnTo>
                <a:lnTo>
                  <a:pt x="0" y="5800058"/>
                </a:lnTo>
                <a:lnTo>
                  <a:pt x="0" y="0"/>
                </a:lnTo>
                <a:close/>
              </a:path>
            </a:pathLst>
          </a:custGeom>
          <a:blipFill>
            <a:blip r:embed="rId6"/>
            <a:stretch>
              <a:fillRect/>
            </a:stretch>
          </a:blipFill>
        </p:spPr>
      </p:sp>
      <p:sp>
        <p:nvSpPr>
          <p:cNvPr id="7" name="TextBox 7"/>
          <p:cNvSpPr txBox="1"/>
          <p:nvPr/>
        </p:nvSpPr>
        <p:spPr>
          <a:xfrm>
            <a:off x="1640808" y="1574028"/>
            <a:ext cx="15052988" cy="729654"/>
          </a:xfrm>
          <a:prstGeom prst="rect">
            <a:avLst/>
          </a:prstGeom>
        </p:spPr>
        <p:txBody>
          <a:bodyPr lIns="0" tIns="0" rIns="0" bIns="0" rtlCol="0" anchor="t">
            <a:spAutoFit/>
          </a:bodyPr>
          <a:lstStyle/>
          <a:p>
            <a:pPr algn="just">
              <a:lnSpc>
                <a:spcPts val="5982"/>
              </a:lnSpc>
            </a:pPr>
            <a:r>
              <a:rPr lang="en-US" sz="4273">
                <a:solidFill>
                  <a:srgbClr val="211F1C"/>
                </a:solidFill>
                <a:latin typeface="Josefin Sans Bold"/>
              </a:rPr>
              <a:t>Chuẩn hóa các numeric variables sử dụng MinMaxScaler</a:t>
            </a:r>
          </a:p>
        </p:txBody>
      </p:sp>
      <p:sp>
        <p:nvSpPr>
          <p:cNvPr id="8" name="TextBox 8"/>
          <p:cNvSpPr txBox="1"/>
          <p:nvPr/>
        </p:nvSpPr>
        <p:spPr>
          <a:xfrm>
            <a:off x="2958775" y="8956815"/>
            <a:ext cx="12370450" cy="479146"/>
          </a:xfrm>
          <a:prstGeom prst="rect">
            <a:avLst/>
          </a:prstGeom>
        </p:spPr>
        <p:txBody>
          <a:bodyPr lIns="0" tIns="0" rIns="0" bIns="0" rtlCol="0" anchor="t">
            <a:spAutoFit/>
          </a:bodyPr>
          <a:lstStyle/>
          <a:p>
            <a:pPr marL="0" lvl="0" indent="0" algn="just">
              <a:lnSpc>
                <a:spcPts val="4171"/>
              </a:lnSpc>
            </a:pPr>
            <a:r>
              <a:rPr lang="en-US" sz="2370">
                <a:solidFill>
                  <a:srgbClr val="211F1C"/>
                </a:solidFill>
                <a:latin typeface="Roboto Mono"/>
              </a:rPr>
              <a:t>Các numeric variables trong tập dữ liệu là: age, avg_glucoso_level.</a:t>
            </a:r>
          </a:p>
        </p:txBody>
      </p:sp>
      <p:sp>
        <p:nvSpPr>
          <p:cNvPr id="9" name="TextBox 9"/>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spc="211">
                <a:solidFill>
                  <a:srgbClr val="211F1C"/>
                </a:solidFill>
                <a:latin typeface="Nunito Sans Expanded Semi-Bold"/>
              </a:rPr>
              <a:t>TON DUC THANG UNIVERSITY</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184953" y="0"/>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14906978" y="904323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486423" y="812085"/>
            <a:ext cx="991952" cy="847668"/>
          </a:xfrm>
          <a:custGeom>
            <a:avLst/>
            <a:gdLst/>
            <a:ahLst/>
            <a:cxnLst/>
            <a:rect l="l" t="t" r="r" b="b"/>
            <a:pathLst>
              <a:path w="991952" h="847668">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028700" y="3279726"/>
            <a:ext cx="10238688" cy="4888356"/>
          </a:xfrm>
          <a:custGeom>
            <a:avLst/>
            <a:gdLst/>
            <a:ahLst/>
            <a:cxnLst/>
            <a:rect l="l" t="t" r="r" b="b"/>
            <a:pathLst>
              <a:path w="10238688" h="4888356">
                <a:moveTo>
                  <a:pt x="0" y="0"/>
                </a:moveTo>
                <a:lnTo>
                  <a:pt x="10238688" y="0"/>
                </a:lnTo>
                <a:lnTo>
                  <a:pt x="10238688" y="4888356"/>
                </a:lnTo>
                <a:lnTo>
                  <a:pt x="0" y="4888356"/>
                </a:lnTo>
                <a:lnTo>
                  <a:pt x="0" y="0"/>
                </a:lnTo>
                <a:close/>
              </a:path>
            </a:pathLst>
          </a:custGeom>
          <a:blipFill>
            <a:blip r:embed="rId8"/>
            <a:stretch>
              <a:fillRect/>
            </a:stretch>
          </a:blipFill>
        </p:spPr>
      </p:sp>
      <p:sp>
        <p:nvSpPr>
          <p:cNvPr id="8" name="TextBox 8"/>
          <p:cNvSpPr txBox="1"/>
          <p:nvPr/>
        </p:nvSpPr>
        <p:spPr>
          <a:xfrm>
            <a:off x="1028700" y="2062050"/>
            <a:ext cx="16230600" cy="729654"/>
          </a:xfrm>
          <a:prstGeom prst="rect">
            <a:avLst/>
          </a:prstGeom>
        </p:spPr>
        <p:txBody>
          <a:bodyPr lIns="0" tIns="0" rIns="0" bIns="0" rtlCol="0" anchor="t">
            <a:spAutoFit/>
          </a:bodyPr>
          <a:lstStyle/>
          <a:p>
            <a:pPr algn="just">
              <a:lnSpc>
                <a:spcPts val="5982"/>
              </a:lnSpc>
            </a:pPr>
            <a:r>
              <a:rPr lang="en-US" sz="4273">
                <a:solidFill>
                  <a:srgbClr val="211F1C"/>
                </a:solidFill>
                <a:latin typeface="Josefin Sans Bold"/>
              </a:rPr>
              <a:t>Chia tập dữ liệu thành hai tập dữ liệu huấn luyện và kiểm tra</a:t>
            </a:r>
          </a:p>
        </p:txBody>
      </p:sp>
      <p:sp>
        <p:nvSpPr>
          <p:cNvPr id="9" name="TextBox 9"/>
          <p:cNvSpPr txBox="1"/>
          <p:nvPr/>
        </p:nvSpPr>
        <p:spPr>
          <a:xfrm>
            <a:off x="11677623" y="4210966"/>
            <a:ext cx="5581677" cy="2892527"/>
          </a:xfrm>
          <a:prstGeom prst="rect">
            <a:avLst/>
          </a:prstGeom>
        </p:spPr>
        <p:txBody>
          <a:bodyPr lIns="0" tIns="0" rIns="0" bIns="0" rtlCol="0" anchor="t">
            <a:spAutoFit/>
          </a:bodyPr>
          <a:lstStyle/>
          <a:p>
            <a:pPr algn="just">
              <a:lnSpc>
                <a:spcPts val="4347"/>
              </a:lnSpc>
            </a:pPr>
            <a:r>
              <a:rPr lang="en-US" sz="2469">
                <a:solidFill>
                  <a:srgbClr val="211F1C"/>
                </a:solidFill>
                <a:latin typeface="Roboto Mono Bold"/>
              </a:rPr>
              <a:t>Tập Huấn Luyện (Train Set):</a:t>
            </a:r>
          </a:p>
          <a:p>
            <a:pPr algn="just">
              <a:lnSpc>
                <a:spcPts val="3819"/>
              </a:lnSpc>
            </a:pPr>
            <a:r>
              <a:rPr lang="en-US" sz="2170">
                <a:solidFill>
                  <a:srgbClr val="211F1C"/>
                </a:solidFill>
                <a:latin typeface="Roboto Mono"/>
              </a:rPr>
              <a:t>Vai trò: Tập huấn luyện được sử dụng để huấn luyện mô hình machine learning bằng cách cung cấp cho mô hình một tập dữ liệu đã được gán nhãn.</a:t>
            </a:r>
          </a:p>
        </p:txBody>
      </p:sp>
      <p:sp>
        <p:nvSpPr>
          <p:cNvPr id="10" name="TextBox 10"/>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spc="211">
                <a:solidFill>
                  <a:srgbClr val="211F1C"/>
                </a:solidFill>
                <a:latin typeface="Nunito Sans Expanded Semi-Bold"/>
              </a:rPr>
              <a:t>TON DUC THANG UNIVERSITY</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184953" y="0"/>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14906978" y="904323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486423" y="812085"/>
            <a:ext cx="991952" cy="847668"/>
          </a:xfrm>
          <a:custGeom>
            <a:avLst/>
            <a:gdLst/>
            <a:ahLst/>
            <a:cxnLst/>
            <a:rect l="l" t="t" r="r" b="b"/>
            <a:pathLst>
              <a:path w="991952" h="847668">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809625" y="3314704"/>
            <a:ext cx="10030168" cy="5437407"/>
          </a:xfrm>
          <a:custGeom>
            <a:avLst/>
            <a:gdLst/>
            <a:ahLst/>
            <a:cxnLst/>
            <a:rect l="l" t="t" r="r" b="b"/>
            <a:pathLst>
              <a:path w="10030168" h="5437407">
                <a:moveTo>
                  <a:pt x="0" y="0"/>
                </a:moveTo>
                <a:lnTo>
                  <a:pt x="10030168" y="0"/>
                </a:lnTo>
                <a:lnTo>
                  <a:pt x="10030168" y="5437407"/>
                </a:lnTo>
                <a:lnTo>
                  <a:pt x="0" y="5437407"/>
                </a:lnTo>
                <a:lnTo>
                  <a:pt x="0" y="0"/>
                </a:lnTo>
                <a:close/>
              </a:path>
            </a:pathLst>
          </a:custGeom>
          <a:blipFill>
            <a:blip r:embed="rId8"/>
            <a:stretch>
              <a:fillRect/>
            </a:stretch>
          </a:blipFill>
        </p:spPr>
      </p:sp>
      <p:sp>
        <p:nvSpPr>
          <p:cNvPr id="8" name="TextBox 8"/>
          <p:cNvSpPr txBox="1"/>
          <p:nvPr/>
        </p:nvSpPr>
        <p:spPr>
          <a:xfrm>
            <a:off x="11225135" y="4704488"/>
            <a:ext cx="6436393" cy="1915007"/>
          </a:xfrm>
          <a:prstGeom prst="rect">
            <a:avLst/>
          </a:prstGeom>
        </p:spPr>
        <p:txBody>
          <a:bodyPr lIns="0" tIns="0" rIns="0" bIns="0" rtlCol="0" anchor="t">
            <a:spAutoFit/>
          </a:bodyPr>
          <a:lstStyle/>
          <a:p>
            <a:pPr algn="just">
              <a:lnSpc>
                <a:spcPts val="4171"/>
              </a:lnSpc>
            </a:pPr>
            <a:r>
              <a:rPr lang="en-US" sz="2370">
                <a:solidFill>
                  <a:srgbClr val="211F1C"/>
                </a:solidFill>
                <a:latin typeface="Roboto Mono Bold"/>
              </a:rPr>
              <a:t>Tập Kiểm Tra (Test Set)</a:t>
            </a:r>
          </a:p>
          <a:p>
            <a:pPr algn="just">
              <a:lnSpc>
                <a:spcPts val="3819"/>
              </a:lnSpc>
            </a:pPr>
            <a:r>
              <a:rPr lang="en-US" sz="2170">
                <a:solidFill>
                  <a:srgbClr val="211F1C"/>
                </a:solidFill>
                <a:latin typeface="Roboto Mono"/>
              </a:rPr>
              <a:t>Vai trò: Tập kiểm tra được sử dụng để đánh giá hiệu suất của mô hình trên dữ liệu mà nó chưa từng thấy trước đó.</a:t>
            </a:r>
          </a:p>
        </p:txBody>
      </p:sp>
      <p:sp>
        <p:nvSpPr>
          <p:cNvPr id="9" name="TextBox 9"/>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spc="211">
                <a:solidFill>
                  <a:srgbClr val="211F1C"/>
                </a:solidFill>
                <a:latin typeface="Nunito Sans Expanded Semi-Bold"/>
              </a:rPr>
              <a:t>TON DUC THANG UNIVERSITY</a:t>
            </a:r>
          </a:p>
        </p:txBody>
      </p:sp>
      <p:sp>
        <p:nvSpPr>
          <p:cNvPr id="10" name="TextBox 10"/>
          <p:cNvSpPr txBox="1"/>
          <p:nvPr/>
        </p:nvSpPr>
        <p:spPr>
          <a:xfrm>
            <a:off x="1028700" y="2062050"/>
            <a:ext cx="16230600" cy="729654"/>
          </a:xfrm>
          <a:prstGeom prst="rect">
            <a:avLst/>
          </a:prstGeom>
        </p:spPr>
        <p:txBody>
          <a:bodyPr lIns="0" tIns="0" rIns="0" bIns="0" rtlCol="0" anchor="t">
            <a:spAutoFit/>
          </a:bodyPr>
          <a:lstStyle/>
          <a:p>
            <a:pPr algn="just">
              <a:lnSpc>
                <a:spcPts val="5982"/>
              </a:lnSpc>
            </a:pPr>
            <a:r>
              <a:rPr lang="en-US" sz="4273">
                <a:solidFill>
                  <a:srgbClr val="211F1C"/>
                </a:solidFill>
                <a:latin typeface="Josefin Sans Bold"/>
              </a:rPr>
              <a:t>Chia tập dữ liệu thành hai tập dữ liệu huấn luyện và kiểm tra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aphicFrame>
        <p:nvGraphicFramePr>
          <p:cNvPr id="5" name="Table 5"/>
          <p:cNvGraphicFramePr>
            <a:graphicFrameLocks noGrp="1"/>
          </p:cNvGraphicFramePr>
          <p:nvPr/>
        </p:nvGraphicFramePr>
        <p:xfrm>
          <a:off x="1655019" y="3397856"/>
          <a:ext cx="14977962" cy="4972050"/>
        </p:xfrm>
        <a:graphic>
          <a:graphicData uri="http://schemas.openxmlformats.org/drawingml/2006/table">
            <a:tbl>
              <a:tblPr/>
              <a:tblGrid>
                <a:gridCol w="1972687">
                  <a:extLst>
                    <a:ext uri="{9D8B030D-6E8A-4147-A177-3AD203B41FA5}">
                      <a16:colId xmlns:a16="http://schemas.microsoft.com/office/drawing/2014/main" val="20000"/>
                    </a:ext>
                  </a:extLst>
                </a:gridCol>
                <a:gridCol w="2367660">
                  <a:extLst>
                    <a:ext uri="{9D8B030D-6E8A-4147-A177-3AD203B41FA5}">
                      <a16:colId xmlns:a16="http://schemas.microsoft.com/office/drawing/2014/main" val="20001"/>
                    </a:ext>
                  </a:extLst>
                </a:gridCol>
                <a:gridCol w="6825212">
                  <a:extLst>
                    <a:ext uri="{9D8B030D-6E8A-4147-A177-3AD203B41FA5}">
                      <a16:colId xmlns:a16="http://schemas.microsoft.com/office/drawing/2014/main" val="20002"/>
                    </a:ext>
                  </a:extLst>
                </a:gridCol>
                <a:gridCol w="3812403">
                  <a:extLst>
                    <a:ext uri="{9D8B030D-6E8A-4147-A177-3AD203B41FA5}">
                      <a16:colId xmlns:a16="http://schemas.microsoft.com/office/drawing/2014/main" val="20003"/>
                    </a:ext>
                  </a:extLst>
                </a:gridCol>
              </a:tblGrid>
              <a:tr h="1749779">
                <a:tc>
                  <a:txBody>
                    <a:bodyPr/>
                    <a:lstStyle/>
                    <a:p>
                      <a:pPr algn="ctr">
                        <a:lnSpc>
                          <a:spcPts val="2239"/>
                        </a:lnSpc>
                        <a:defRPr/>
                      </a:pPr>
                      <a:endParaRPr lang="en-US" sz="1100"/>
                    </a:p>
                    <a:p>
                      <a:pPr algn="ctr">
                        <a:lnSpc>
                          <a:spcPts val="2239"/>
                        </a:lnSpc>
                      </a:pPr>
                      <a:r>
                        <a:rPr lang="en-US" sz="1599">
                          <a:solidFill>
                            <a:srgbClr val="000000"/>
                          </a:solidFill>
                          <a:latin typeface="Nunito Sans Expanded"/>
                        </a:rPr>
                        <a:t>  52100904</a:t>
                      </a:r>
                    </a:p>
                    <a:p>
                      <a:pPr algn="ctr">
                        <a:lnSpc>
                          <a:spcPts val="2239"/>
                        </a:lnSpc>
                      </a:pPr>
                      <a:r>
                        <a:rPr lang="en-US" sz="1599">
                          <a:solidFill>
                            <a:srgbClr val="000000"/>
                          </a:solidFill>
                          <a:latin typeface="Nunito Sans Expanded"/>
                        </a:rPr>
                        <a:t>  </a:t>
                      </a:r>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239"/>
                        </a:lnSpc>
                        <a:defRPr/>
                      </a:pPr>
                      <a:endParaRPr lang="en-US" sz="1100"/>
                    </a:p>
                    <a:p>
                      <a:pPr algn="ctr">
                        <a:lnSpc>
                          <a:spcPts val="2239"/>
                        </a:lnSpc>
                      </a:pPr>
                      <a:r>
                        <a:rPr lang="en-US" sz="1599">
                          <a:solidFill>
                            <a:srgbClr val="000000"/>
                          </a:solidFill>
                          <a:latin typeface="Nunito Sans Expanded"/>
                        </a:rPr>
                        <a:t>  Phạm Hoàng Trung Kiên</a:t>
                      </a:r>
                    </a:p>
                    <a:p>
                      <a:pPr algn="ctr">
                        <a:lnSpc>
                          <a:spcPts val="2239"/>
                        </a:lnSpc>
                      </a:pPr>
                      <a:r>
                        <a:rPr lang="en-US" sz="1599">
                          <a:solidFill>
                            <a:srgbClr val="000000"/>
                          </a:solidFill>
                          <a:latin typeface="Nunito Sans Expanded"/>
                        </a:rPr>
                        <a:t>  </a:t>
                      </a:r>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239"/>
                        </a:lnSpc>
                        <a:defRPr/>
                      </a:pPr>
                      <a:endParaRPr lang="en-US" sz="1100"/>
                    </a:p>
                    <a:p>
                      <a:pPr algn="ctr">
                        <a:lnSpc>
                          <a:spcPts val="2239"/>
                        </a:lnSpc>
                      </a:pPr>
                      <a:r>
                        <a:rPr lang="en-US" sz="1599">
                          <a:solidFill>
                            <a:srgbClr val="000000"/>
                          </a:solidFill>
                          <a:latin typeface="Nunito Sans Expanded"/>
                        </a:rPr>
                        <a:t>  Thu thập dữ liệu, mục tiêu nghiên</a:t>
                      </a:r>
                    </a:p>
                    <a:p>
                      <a:pPr algn="ctr">
                        <a:lnSpc>
                          <a:spcPts val="2239"/>
                        </a:lnSpc>
                      </a:pPr>
                      <a:r>
                        <a:rPr lang="en-US" sz="1599">
                          <a:solidFill>
                            <a:srgbClr val="000000"/>
                          </a:solidFill>
                          <a:latin typeface="Nunito Sans Expanded"/>
                        </a:rPr>
                        <a:t>  cứu và phạm vi đề tài, mô tả và khám phá bộ dữ liệu, tiền xử lí dữ liệu.</a:t>
                      </a:r>
                    </a:p>
                    <a:p>
                      <a:pPr algn="ctr">
                        <a:lnSpc>
                          <a:spcPts val="2239"/>
                        </a:lnSpc>
                      </a:pPr>
                      <a:r>
                        <a:rPr lang="en-US" sz="1599">
                          <a:solidFill>
                            <a:srgbClr val="000000"/>
                          </a:solidFill>
                          <a:latin typeface="Nunito Sans Expanded"/>
                        </a:rPr>
                        <a:t>  </a:t>
                      </a:r>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239"/>
                        </a:lnSpc>
                        <a:defRPr/>
                      </a:pPr>
                      <a:endParaRPr lang="en-US" sz="1100"/>
                    </a:p>
                    <a:p>
                      <a:pPr algn="ctr">
                        <a:lnSpc>
                          <a:spcPts val="2239"/>
                        </a:lnSpc>
                      </a:pPr>
                      <a:r>
                        <a:rPr lang="en-US" sz="1599">
                          <a:solidFill>
                            <a:srgbClr val="000000"/>
                          </a:solidFill>
                          <a:latin typeface="Nunito Sans Expanded"/>
                        </a:rPr>
                        <a:t>  100%</a:t>
                      </a:r>
                    </a:p>
                    <a:p>
                      <a:pPr algn="ctr">
                        <a:lnSpc>
                          <a:spcPts val="2239"/>
                        </a:lnSpc>
                      </a:pPr>
                      <a:r>
                        <a:rPr lang="en-US" sz="1599">
                          <a:solidFill>
                            <a:srgbClr val="000000"/>
                          </a:solidFill>
                          <a:latin typeface="Nunito Sans Expanded"/>
                        </a:rPr>
                        <a:t>  </a:t>
                      </a:r>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472492">
                <a:tc>
                  <a:txBody>
                    <a:bodyPr/>
                    <a:lstStyle/>
                    <a:p>
                      <a:pPr algn="ctr">
                        <a:lnSpc>
                          <a:spcPts val="2239"/>
                        </a:lnSpc>
                        <a:defRPr/>
                      </a:pPr>
                      <a:endParaRPr lang="en-US" sz="1100"/>
                    </a:p>
                    <a:p>
                      <a:pPr algn="ctr">
                        <a:lnSpc>
                          <a:spcPts val="2239"/>
                        </a:lnSpc>
                      </a:pPr>
                      <a:r>
                        <a:rPr lang="en-US" sz="1599">
                          <a:solidFill>
                            <a:srgbClr val="000000"/>
                          </a:solidFill>
                          <a:latin typeface="Nunito Sans Expanded"/>
                        </a:rPr>
                        <a:t>  52100254</a:t>
                      </a:r>
                    </a:p>
                    <a:p>
                      <a:pPr algn="ctr">
                        <a:lnSpc>
                          <a:spcPts val="2239"/>
                        </a:lnSpc>
                      </a:pPr>
                      <a:r>
                        <a:rPr lang="en-US" sz="1599">
                          <a:solidFill>
                            <a:srgbClr val="000000"/>
                          </a:solidFill>
                          <a:latin typeface="Nunito Sans Expanded"/>
                        </a:rPr>
                        <a:t>  </a:t>
                      </a:r>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239"/>
                        </a:lnSpc>
                        <a:defRPr/>
                      </a:pPr>
                      <a:endParaRPr lang="en-US" sz="1100"/>
                    </a:p>
                    <a:p>
                      <a:pPr algn="ctr">
                        <a:lnSpc>
                          <a:spcPts val="2239"/>
                        </a:lnSpc>
                      </a:pPr>
                      <a:r>
                        <a:rPr lang="en-US" sz="1599">
                          <a:solidFill>
                            <a:srgbClr val="000000"/>
                          </a:solidFill>
                          <a:latin typeface="Nunito Sans Expanded"/>
                        </a:rPr>
                        <a:t>  Trần Quang Luân</a:t>
                      </a:r>
                    </a:p>
                    <a:p>
                      <a:pPr algn="ctr">
                        <a:lnSpc>
                          <a:spcPts val="2239"/>
                        </a:lnSpc>
                      </a:pPr>
                      <a:r>
                        <a:rPr lang="en-US" sz="1599">
                          <a:solidFill>
                            <a:srgbClr val="000000"/>
                          </a:solidFill>
                          <a:latin typeface="Nunito Sans Expanded"/>
                        </a:rPr>
                        <a:t>  </a:t>
                      </a:r>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239"/>
                        </a:lnSpc>
                        <a:defRPr/>
                      </a:pPr>
                      <a:endParaRPr lang="en-US" sz="1100"/>
                    </a:p>
                    <a:p>
                      <a:pPr algn="ctr">
                        <a:lnSpc>
                          <a:spcPts val="2239"/>
                        </a:lnSpc>
                      </a:pPr>
                      <a:r>
                        <a:rPr lang="en-US" sz="1599">
                          <a:solidFill>
                            <a:srgbClr val="000000"/>
                          </a:solidFill>
                          <a:latin typeface="Nunito Sans Expanded"/>
                        </a:rPr>
                        <a:t>  Phân tích, tìm hiểu các thuật toán phù hợp cho bài</a:t>
                      </a:r>
                    </a:p>
                    <a:p>
                      <a:pPr algn="ctr">
                        <a:lnSpc>
                          <a:spcPts val="2239"/>
                        </a:lnSpc>
                      </a:pPr>
                      <a:r>
                        <a:rPr lang="en-US" sz="1599">
                          <a:solidFill>
                            <a:srgbClr val="000000"/>
                          </a:solidFill>
                          <a:latin typeface="Nunito Sans Expanded"/>
                        </a:rPr>
                        <a:t>  toán, đánh giá kết quả các mô hình.</a:t>
                      </a:r>
                    </a:p>
                    <a:p>
                      <a:pPr algn="ctr">
                        <a:lnSpc>
                          <a:spcPts val="2239"/>
                        </a:lnSpc>
                      </a:pPr>
                      <a:r>
                        <a:rPr lang="en-US" sz="1599">
                          <a:solidFill>
                            <a:srgbClr val="000000"/>
                          </a:solidFill>
                          <a:latin typeface="Nunito Sans Expanded"/>
                        </a:rPr>
                        <a:t>  </a:t>
                      </a:r>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239"/>
                        </a:lnSpc>
                        <a:defRPr/>
                      </a:pPr>
                      <a:endParaRPr lang="en-US" sz="1100"/>
                    </a:p>
                    <a:p>
                      <a:pPr algn="ctr">
                        <a:lnSpc>
                          <a:spcPts val="2239"/>
                        </a:lnSpc>
                      </a:pPr>
                      <a:r>
                        <a:rPr lang="en-US" sz="1599">
                          <a:solidFill>
                            <a:srgbClr val="000000"/>
                          </a:solidFill>
                          <a:latin typeface="Nunito Sans Expanded"/>
                        </a:rPr>
                        <a:t>  100%</a:t>
                      </a:r>
                    </a:p>
                    <a:p>
                      <a:pPr algn="ctr">
                        <a:lnSpc>
                          <a:spcPts val="2239"/>
                        </a:lnSpc>
                      </a:pPr>
                      <a:r>
                        <a:rPr lang="en-US" sz="1599">
                          <a:solidFill>
                            <a:srgbClr val="000000"/>
                          </a:solidFill>
                          <a:latin typeface="Nunito Sans Expanded"/>
                        </a:rPr>
                        <a:t>  </a:t>
                      </a:r>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749779">
                <a:tc>
                  <a:txBody>
                    <a:bodyPr/>
                    <a:lstStyle/>
                    <a:p>
                      <a:pPr algn="ctr">
                        <a:lnSpc>
                          <a:spcPts val="2239"/>
                        </a:lnSpc>
                        <a:defRPr/>
                      </a:pPr>
                      <a:endParaRPr lang="en-US" sz="1100"/>
                    </a:p>
                    <a:p>
                      <a:pPr algn="ctr">
                        <a:lnSpc>
                          <a:spcPts val="2239"/>
                        </a:lnSpc>
                      </a:pPr>
                      <a:r>
                        <a:rPr lang="en-US" sz="1599">
                          <a:solidFill>
                            <a:srgbClr val="000000"/>
                          </a:solidFill>
                          <a:latin typeface="Nunito Sans Expanded"/>
                        </a:rPr>
                        <a:t>  52100977</a:t>
                      </a:r>
                    </a:p>
                    <a:p>
                      <a:pPr algn="ctr">
                        <a:lnSpc>
                          <a:spcPts val="2239"/>
                        </a:lnSpc>
                      </a:pPr>
                      <a:r>
                        <a:rPr lang="en-US" sz="1599">
                          <a:solidFill>
                            <a:srgbClr val="000000"/>
                          </a:solidFill>
                          <a:latin typeface="Nunito Sans Expanded"/>
                        </a:rPr>
                        <a:t>  </a:t>
                      </a:r>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239"/>
                        </a:lnSpc>
                        <a:defRPr/>
                      </a:pPr>
                      <a:endParaRPr lang="en-US" sz="1100"/>
                    </a:p>
                    <a:p>
                      <a:pPr algn="ctr">
                        <a:lnSpc>
                          <a:spcPts val="2239"/>
                        </a:lnSpc>
                      </a:pPr>
                      <a:r>
                        <a:rPr lang="en-US" sz="1599">
                          <a:solidFill>
                            <a:srgbClr val="000000"/>
                          </a:solidFill>
                          <a:latin typeface="Nunito Sans Expanded"/>
                        </a:rPr>
                        <a:t>  Nguyễn Đức Minh</a:t>
                      </a:r>
                    </a:p>
                    <a:p>
                      <a:pPr algn="ctr">
                        <a:lnSpc>
                          <a:spcPts val="2239"/>
                        </a:lnSpc>
                      </a:pPr>
                      <a:r>
                        <a:rPr lang="en-US" sz="1599">
                          <a:solidFill>
                            <a:srgbClr val="000000"/>
                          </a:solidFill>
                          <a:latin typeface="Nunito Sans Expanded"/>
                        </a:rPr>
                        <a:t>  </a:t>
                      </a:r>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239"/>
                        </a:lnSpc>
                        <a:defRPr/>
                      </a:pPr>
                      <a:endParaRPr lang="en-US" sz="1100"/>
                    </a:p>
                    <a:p>
                      <a:pPr algn="ctr">
                        <a:lnSpc>
                          <a:spcPts val="2239"/>
                        </a:lnSpc>
                      </a:pPr>
                      <a:r>
                        <a:rPr lang="en-US" sz="1599">
                          <a:solidFill>
                            <a:srgbClr val="000000"/>
                          </a:solidFill>
                          <a:latin typeface="Nunito Sans Expanded"/>
                        </a:rPr>
                        <a:t>  Phân tích, tìm hiểu các thuật</a:t>
                      </a:r>
                    </a:p>
                    <a:p>
                      <a:pPr algn="ctr">
                        <a:lnSpc>
                          <a:spcPts val="2239"/>
                        </a:lnSpc>
                      </a:pPr>
                      <a:r>
                        <a:rPr lang="en-US" sz="1599">
                          <a:solidFill>
                            <a:srgbClr val="000000"/>
                          </a:solidFill>
                          <a:latin typeface="Nunito Sans Expanded"/>
                        </a:rPr>
                        <a:t>  toán phù hợp cho bài toán, đánh giá kết quả các mô hình.</a:t>
                      </a:r>
                    </a:p>
                    <a:p>
                      <a:pPr algn="ctr">
                        <a:lnSpc>
                          <a:spcPts val="2239"/>
                        </a:lnSpc>
                      </a:pPr>
                      <a:r>
                        <a:rPr lang="en-US" sz="1599">
                          <a:solidFill>
                            <a:srgbClr val="000000"/>
                          </a:solidFill>
                          <a:latin typeface="Nunito Sans Expanded"/>
                        </a:rPr>
                        <a:t>  </a:t>
                      </a:r>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239"/>
                        </a:lnSpc>
                        <a:defRPr/>
                      </a:pPr>
                      <a:endParaRPr lang="en-US" sz="1100"/>
                    </a:p>
                    <a:p>
                      <a:pPr algn="ctr">
                        <a:lnSpc>
                          <a:spcPts val="2239"/>
                        </a:lnSpc>
                      </a:pPr>
                      <a:r>
                        <a:rPr lang="en-US" sz="1599">
                          <a:solidFill>
                            <a:srgbClr val="000000"/>
                          </a:solidFill>
                          <a:latin typeface="Nunito Sans Expanded"/>
                        </a:rPr>
                        <a:t>  100%</a:t>
                      </a:r>
                    </a:p>
                    <a:p>
                      <a:pPr algn="ctr">
                        <a:lnSpc>
                          <a:spcPts val="2239"/>
                        </a:lnSpc>
                      </a:pPr>
                      <a:r>
                        <a:rPr lang="en-US" sz="1599">
                          <a:solidFill>
                            <a:srgbClr val="000000"/>
                          </a:solidFill>
                          <a:latin typeface="Nunito Sans Expanded"/>
                        </a:rPr>
                        <a:t>  </a:t>
                      </a:r>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 name="TextBox 6"/>
          <p:cNvSpPr txBox="1"/>
          <p:nvPr/>
        </p:nvSpPr>
        <p:spPr>
          <a:xfrm>
            <a:off x="2830049" y="1200150"/>
            <a:ext cx="12627902" cy="1255049"/>
          </a:xfrm>
          <a:prstGeom prst="rect">
            <a:avLst/>
          </a:prstGeom>
        </p:spPr>
        <p:txBody>
          <a:bodyPr lIns="0" tIns="0" rIns="0" bIns="0" rtlCol="0" anchor="t">
            <a:spAutoFit/>
          </a:bodyPr>
          <a:lstStyle/>
          <a:p>
            <a:pPr marL="0" lvl="0" indent="0" algn="l">
              <a:lnSpc>
                <a:spcPts val="9454"/>
              </a:lnSpc>
              <a:spcBef>
                <a:spcPct val="0"/>
              </a:spcBef>
            </a:pPr>
            <a:r>
              <a:rPr lang="en-US" sz="9361">
                <a:solidFill>
                  <a:srgbClr val="211F1C"/>
                </a:solidFill>
                <a:latin typeface="Anton"/>
              </a:rPr>
              <a:t>BẢNG PHÂN CÔNG CÔNG VIỆC</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184953" y="0"/>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8867927" y="812085"/>
            <a:ext cx="991952" cy="847668"/>
          </a:xfrm>
          <a:custGeom>
            <a:avLst/>
            <a:gdLst/>
            <a:ahLst/>
            <a:cxnLst/>
            <a:rect l="l" t="t" r="r" b="b"/>
            <a:pathLst>
              <a:path w="991952" h="847668">
                <a:moveTo>
                  <a:pt x="0" y="0"/>
                </a:moveTo>
                <a:lnTo>
                  <a:pt x="991952" y="0"/>
                </a:lnTo>
                <a:lnTo>
                  <a:pt x="991952" y="847668"/>
                </a:lnTo>
                <a:lnTo>
                  <a:pt x="0" y="847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0" y="-3734333"/>
            <a:ext cx="18288000" cy="9831061"/>
          </a:xfrm>
          <a:custGeom>
            <a:avLst/>
            <a:gdLst/>
            <a:ahLst/>
            <a:cxnLst/>
            <a:rect l="l" t="t" r="r" b="b"/>
            <a:pathLst>
              <a:path w="18288000" h="9831061">
                <a:moveTo>
                  <a:pt x="0" y="0"/>
                </a:moveTo>
                <a:lnTo>
                  <a:pt x="18288000" y="0"/>
                </a:lnTo>
                <a:lnTo>
                  <a:pt x="18288000" y="9831060"/>
                </a:lnTo>
                <a:lnTo>
                  <a:pt x="0" y="9831060"/>
                </a:lnTo>
                <a:lnTo>
                  <a:pt x="0" y="0"/>
                </a:lnTo>
                <a:close/>
              </a:path>
            </a:pathLst>
          </a:custGeom>
          <a:blipFill>
            <a:blip r:embed="rId6"/>
            <a:stretch>
              <a:fillRect b="-33158"/>
            </a:stretch>
          </a:blipFill>
        </p:spPr>
      </p:sp>
      <p:sp>
        <p:nvSpPr>
          <p:cNvPr id="7" name="TextBox 7"/>
          <p:cNvSpPr txBox="1"/>
          <p:nvPr/>
        </p:nvSpPr>
        <p:spPr>
          <a:xfrm>
            <a:off x="4788330" y="6680859"/>
            <a:ext cx="8428556" cy="2307634"/>
          </a:xfrm>
          <a:prstGeom prst="rect">
            <a:avLst/>
          </a:prstGeom>
        </p:spPr>
        <p:txBody>
          <a:bodyPr lIns="0" tIns="0" rIns="0" bIns="0" rtlCol="0" anchor="t">
            <a:spAutoFit/>
          </a:bodyPr>
          <a:lstStyle/>
          <a:p>
            <a:pPr algn="l">
              <a:lnSpc>
                <a:spcPts val="17532"/>
              </a:lnSpc>
            </a:pPr>
            <a:r>
              <a:rPr lang="en-US" sz="17359" dirty="0" err="1">
                <a:solidFill>
                  <a:srgbClr val="211F1C"/>
                </a:solidFill>
                <a:latin typeface="Anton"/>
              </a:rPr>
              <a:t>CHƯƠNG</a:t>
            </a:r>
            <a:r>
              <a:rPr lang="en-US" sz="17359" dirty="0">
                <a:solidFill>
                  <a:srgbClr val="211F1C"/>
                </a:solidFill>
                <a:latin typeface="Anton"/>
              </a:rPr>
              <a:t> 6</a:t>
            </a:r>
          </a:p>
        </p:txBody>
      </p:sp>
      <p:sp>
        <p:nvSpPr>
          <p:cNvPr id="8" name="TextBox 8"/>
          <p:cNvSpPr txBox="1"/>
          <p:nvPr/>
        </p:nvSpPr>
        <p:spPr>
          <a:xfrm>
            <a:off x="4055965" y="9121843"/>
            <a:ext cx="10176070" cy="612871"/>
          </a:xfrm>
          <a:prstGeom prst="rect">
            <a:avLst/>
          </a:prstGeom>
        </p:spPr>
        <p:txBody>
          <a:bodyPr lIns="0" tIns="0" rIns="0" bIns="0" rtlCol="0" anchor="t">
            <a:spAutoFit/>
          </a:bodyPr>
          <a:lstStyle/>
          <a:p>
            <a:pPr algn="ctr">
              <a:lnSpc>
                <a:spcPts val="5069"/>
              </a:lnSpc>
            </a:pPr>
            <a:r>
              <a:rPr lang="en-US" sz="3621">
                <a:solidFill>
                  <a:srgbClr val="211F1C"/>
                </a:solidFill>
                <a:latin typeface="Josefin Sans Bold"/>
              </a:rPr>
              <a:t>ĐÁNH GIÁ KẾT QUẢ CỦA CÁC MÔ HÌNH</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184953" y="96491"/>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16486423" y="812085"/>
            <a:ext cx="991952" cy="847668"/>
          </a:xfrm>
          <a:custGeom>
            <a:avLst/>
            <a:gdLst/>
            <a:ahLst/>
            <a:cxnLst/>
            <a:rect l="l" t="t" r="r" b="b"/>
            <a:pathLst>
              <a:path w="991952" h="847668">
                <a:moveTo>
                  <a:pt x="0" y="0"/>
                </a:moveTo>
                <a:lnTo>
                  <a:pt x="991952" y="0"/>
                </a:lnTo>
                <a:lnTo>
                  <a:pt x="991952" y="847668"/>
                </a:lnTo>
                <a:lnTo>
                  <a:pt x="0" y="847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11043053" y="2754231"/>
            <a:ext cx="5939346" cy="5939346"/>
            <a:chOff x="0" y="0"/>
            <a:chExt cx="812800" cy="812800"/>
          </a:xfrm>
        </p:grpSpPr>
        <p:sp>
          <p:nvSpPr>
            <p:cNvPr id="7" name="Freeform 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6"/>
              <a:stretch>
                <a:fillRect l="-30000" r="-29999"/>
              </a:stretch>
            </a:blipFill>
          </p:spPr>
        </p:sp>
      </p:grpSp>
      <p:sp>
        <p:nvSpPr>
          <p:cNvPr id="8" name="TextBox 8"/>
          <p:cNvSpPr txBox="1"/>
          <p:nvPr/>
        </p:nvSpPr>
        <p:spPr>
          <a:xfrm>
            <a:off x="924188" y="1574028"/>
            <a:ext cx="9586554" cy="729654"/>
          </a:xfrm>
          <a:prstGeom prst="rect">
            <a:avLst/>
          </a:prstGeom>
        </p:spPr>
        <p:txBody>
          <a:bodyPr lIns="0" tIns="0" rIns="0" bIns="0" rtlCol="0" anchor="t">
            <a:spAutoFit/>
          </a:bodyPr>
          <a:lstStyle/>
          <a:p>
            <a:pPr algn="just">
              <a:lnSpc>
                <a:spcPts val="5982"/>
              </a:lnSpc>
            </a:pPr>
            <a:r>
              <a:rPr lang="en-US" sz="4273">
                <a:solidFill>
                  <a:srgbClr val="211F1C"/>
                </a:solidFill>
                <a:latin typeface="Josefin Sans Bold"/>
              </a:rPr>
              <a:t>Các phương pháp đánh giá kết quả</a:t>
            </a:r>
          </a:p>
        </p:txBody>
      </p:sp>
      <p:sp>
        <p:nvSpPr>
          <p:cNvPr id="9" name="TextBox 9"/>
          <p:cNvSpPr txBox="1"/>
          <p:nvPr/>
        </p:nvSpPr>
        <p:spPr>
          <a:xfrm>
            <a:off x="1028700" y="2544422"/>
            <a:ext cx="9224630" cy="8371972"/>
          </a:xfrm>
          <a:prstGeom prst="rect">
            <a:avLst/>
          </a:prstGeom>
        </p:spPr>
        <p:txBody>
          <a:bodyPr lIns="0" tIns="0" rIns="0" bIns="0" rtlCol="0" anchor="t">
            <a:spAutoFit/>
          </a:bodyPr>
          <a:lstStyle/>
          <a:p>
            <a:pPr marL="457200" indent="-457200" algn="just">
              <a:lnSpc>
                <a:spcPts val="4699"/>
              </a:lnSpc>
              <a:buFontTx/>
              <a:buChar char="-"/>
            </a:pPr>
            <a:r>
              <a:rPr lang="en-US" sz="2669" dirty="0">
                <a:solidFill>
                  <a:srgbClr val="211F1C"/>
                </a:solidFill>
                <a:latin typeface="Roboto Mono"/>
              </a:rPr>
              <a:t>Accuracy </a:t>
            </a:r>
            <a:r>
              <a:rPr lang="en-US" sz="2669" dirty="0" err="1">
                <a:solidFill>
                  <a:srgbClr val="211F1C"/>
                </a:solidFill>
                <a:latin typeface="Roboto Mono"/>
              </a:rPr>
              <a:t>là</a:t>
            </a:r>
            <a:r>
              <a:rPr lang="en-US" sz="2669" dirty="0">
                <a:solidFill>
                  <a:srgbClr val="211F1C"/>
                </a:solidFill>
                <a:latin typeface="Roboto Mono"/>
              </a:rPr>
              <a:t> </a:t>
            </a:r>
            <a:r>
              <a:rPr lang="en-US" sz="2669" dirty="0" err="1">
                <a:solidFill>
                  <a:srgbClr val="211F1C"/>
                </a:solidFill>
                <a:latin typeface="Roboto Mono"/>
              </a:rPr>
              <a:t>một</a:t>
            </a:r>
            <a:r>
              <a:rPr lang="en-US" sz="2669" dirty="0">
                <a:solidFill>
                  <a:srgbClr val="211F1C"/>
                </a:solidFill>
                <a:latin typeface="Roboto Mono"/>
              </a:rPr>
              <a:t> </a:t>
            </a:r>
            <a:r>
              <a:rPr lang="en-US" sz="2669" dirty="0" err="1">
                <a:solidFill>
                  <a:srgbClr val="211F1C"/>
                </a:solidFill>
                <a:latin typeface="Roboto Mono"/>
              </a:rPr>
              <a:t>trong</a:t>
            </a:r>
            <a:r>
              <a:rPr lang="en-US" sz="2669" dirty="0">
                <a:solidFill>
                  <a:srgbClr val="211F1C"/>
                </a:solidFill>
                <a:latin typeface="Roboto Mono"/>
              </a:rPr>
              <a:t> </a:t>
            </a:r>
            <a:r>
              <a:rPr lang="en-US" sz="2669" dirty="0" err="1">
                <a:solidFill>
                  <a:srgbClr val="211F1C"/>
                </a:solidFill>
                <a:latin typeface="Roboto Mono"/>
              </a:rPr>
              <a:t>những</a:t>
            </a:r>
            <a:r>
              <a:rPr lang="en-US" sz="2669" dirty="0">
                <a:solidFill>
                  <a:srgbClr val="211F1C"/>
                </a:solidFill>
                <a:latin typeface="Roboto Mono"/>
              </a:rPr>
              <a:t> </a:t>
            </a:r>
            <a:r>
              <a:rPr lang="en-US" sz="2669" dirty="0" err="1">
                <a:solidFill>
                  <a:srgbClr val="211F1C"/>
                </a:solidFill>
                <a:latin typeface="Roboto Mono"/>
              </a:rPr>
              <a:t>thước</a:t>
            </a:r>
            <a:r>
              <a:rPr lang="en-US" sz="2669" dirty="0">
                <a:solidFill>
                  <a:srgbClr val="211F1C"/>
                </a:solidFill>
                <a:latin typeface="Roboto Mono"/>
              </a:rPr>
              <a:t> </a:t>
            </a:r>
            <a:r>
              <a:rPr lang="en-US" sz="2669" dirty="0" err="1">
                <a:solidFill>
                  <a:srgbClr val="211F1C"/>
                </a:solidFill>
                <a:latin typeface="Roboto Mono"/>
              </a:rPr>
              <a:t>đo</a:t>
            </a:r>
            <a:r>
              <a:rPr lang="en-US" sz="2669" dirty="0">
                <a:solidFill>
                  <a:srgbClr val="211F1C"/>
                </a:solidFill>
                <a:latin typeface="Roboto Mono"/>
              </a:rPr>
              <a:t> </a:t>
            </a:r>
            <a:r>
              <a:rPr lang="en-US" sz="2669" dirty="0" err="1">
                <a:solidFill>
                  <a:srgbClr val="211F1C"/>
                </a:solidFill>
                <a:latin typeface="Roboto Mono"/>
              </a:rPr>
              <a:t>phổ</a:t>
            </a:r>
            <a:r>
              <a:rPr lang="en-US" sz="2669" dirty="0">
                <a:solidFill>
                  <a:srgbClr val="211F1C"/>
                </a:solidFill>
                <a:latin typeface="Roboto Mono"/>
              </a:rPr>
              <a:t> </a:t>
            </a:r>
            <a:r>
              <a:rPr lang="en-US" sz="2669" dirty="0" err="1">
                <a:solidFill>
                  <a:srgbClr val="211F1C"/>
                </a:solidFill>
                <a:latin typeface="Roboto Mono"/>
              </a:rPr>
              <a:t>biến</a:t>
            </a:r>
            <a:r>
              <a:rPr lang="en-US" sz="2669" dirty="0">
                <a:solidFill>
                  <a:srgbClr val="211F1C"/>
                </a:solidFill>
                <a:latin typeface="Roboto Mono"/>
              </a:rPr>
              <a:t> </a:t>
            </a:r>
            <a:r>
              <a:rPr lang="en-US" sz="2669" dirty="0" err="1">
                <a:solidFill>
                  <a:srgbClr val="211F1C"/>
                </a:solidFill>
                <a:latin typeface="Roboto Mono"/>
              </a:rPr>
              <a:t>nhất</a:t>
            </a:r>
            <a:r>
              <a:rPr lang="en-US" sz="2669" dirty="0">
                <a:solidFill>
                  <a:srgbClr val="211F1C"/>
                </a:solidFill>
                <a:latin typeface="Roboto Mono"/>
              </a:rPr>
              <a:t> </a:t>
            </a:r>
            <a:r>
              <a:rPr lang="en-US" sz="2669" dirty="0" err="1">
                <a:solidFill>
                  <a:srgbClr val="211F1C"/>
                </a:solidFill>
                <a:latin typeface="Roboto Mono"/>
              </a:rPr>
              <a:t>để</a:t>
            </a:r>
            <a:r>
              <a:rPr lang="en-US" sz="2669" dirty="0">
                <a:solidFill>
                  <a:srgbClr val="211F1C"/>
                </a:solidFill>
                <a:latin typeface="Roboto Mono"/>
              </a:rPr>
              <a:t> </a:t>
            </a:r>
            <a:r>
              <a:rPr lang="en-US" sz="2669" dirty="0" err="1">
                <a:solidFill>
                  <a:srgbClr val="211F1C"/>
                </a:solidFill>
                <a:latin typeface="Roboto Mono"/>
              </a:rPr>
              <a:t>đánh</a:t>
            </a:r>
            <a:r>
              <a:rPr lang="en-US" sz="2669" dirty="0">
                <a:solidFill>
                  <a:srgbClr val="211F1C"/>
                </a:solidFill>
                <a:latin typeface="Roboto Mono"/>
              </a:rPr>
              <a:t> </a:t>
            </a:r>
            <a:r>
              <a:rPr lang="en-US" sz="2669" dirty="0" err="1">
                <a:solidFill>
                  <a:srgbClr val="211F1C"/>
                </a:solidFill>
                <a:latin typeface="Roboto Mono"/>
              </a:rPr>
              <a:t>giá</a:t>
            </a:r>
            <a:r>
              <a:rPr lang="en-US" sz="2669" dirty="0">
                <a:solidFill>
                  <a:srgbClr val="211F1C"/>
                </a:solidFill>
                <a:latin typeface="Roboto Mono"/>
              </a:rPr>
              <a:t> </a:t>
            </a:r>
            <a:r>
              <a:rPr lang="en-US" sz="2669" dirty="0" err="1">
                <a:solidFill>
                  <a:srgbClr val="211F1C"/>
                </a:solidFill>
                <a:latin typeface="Roboto Mono"/>
              </a:rPr>
              <a:t>hiệu</a:t>
            </a:r>
            <a:r>
              <a:rPr lang="en-US" sz="2669" dirty="0">
                <a:solidFill>
                  <a:srgbClr val="211F1C"/>
                </a:solidFill>
                <a:latin typeface="Roboto Mono"/>
              </a:rPr>
              <a:t> </a:t>
            </a:r>
            <a:r>
              <a:rPr lang="en-US" sz="2669" dirty="0" err="1">
                <a:solidFill>
                  <a:srgbClr val="211F1C"/>
                </a:solidFill>
                <a:latin typeface="Roboto Mono"/>
              </a:rPr>
              <a:t>suất</a:t>
            </a:r>
            <a:r>
              <a:rPr lang="en-US" sz="2669" dirty="0">
                <a:solidFill>
                  <a:srgbClr val="211F1C"/>
                </a:solidFill>
                <a:latin typeface="Roboto Mono"/>
              </a:rPr>
              <a:t> </a:t>
            </a:r>
            <a:r>
              <a:rPr lang="en-US" sz="2669" dirty="0" err="1">
                <a:solidFill>
                  <a:srgbClr val="211F1C"/>
                </a:solidFill>
                <a:latin typeface="Roboto Mono"/>
              </a:rPr>
              <a:t>của</a:t>
            </a:r>
            <a:r>
              <a:rPr lang="en-US" sz="2669" dirty="0">
                <a:solidFill>
                  <a:srgbClr val="211F1C"/>
                </a:solidFill>
                <a:latin typeface="Roboto Mono"/>
              </a:rPr>
              <a:t> </a:t>
            </a:r>
            <a:r>
              <a:rPr lang="en-US" sz="2669" dirty="0" err="1">
                <a:solidFill>
                  <a:srgbClr val="211F1C"/>
                </a:solidFill>
                <a:latin typeface="Roboto Mono"/>
              </a:rPr>
              <a:t>một</a:t>
            </a:r>
            <a:r>
              <a:rPr lang="en-US" sz="2669" dirty="0">
                <a:solidFill>
                  <a:srgbClr val="211F1C"/>
                </a:solidFill>
                <a:latin typeface="Roboto Mono"/>
              </a:rPr>
              <a:t> </a:t>
            </a:r>
            <a:r>
              <a:rPr lang="en-US" sz="2669" dirty="0" err="1">
                <a:solidFill>
                  <a:srgbClr val="211F1C"/>
                </a:solidFill>
                <a:latin typeface="Roboto Mono"/>
              </a:rPr>
              <a:t>mô</a:t>
            </a:r>
            <a:r>
              <a:rPr lang="en-US" sz="2669" dirty="0">
                <a:solidFill>
                  <a:srgbClr val="211F1C"/>
                </a:solidFill>
                <a:latin typeface="Roboto Mono"/>
              </a:rPr>
              <a:t> </a:t>
            </a:r>
            <a:r>
              <a:rPr lang="en-US" sz="2669" dirty="0" err="1">
                <a:solidFill>
                  <a:srgbClr val="211F1C"/>
                </a:solidFill>
                <a:latin typeface="Roboto Mono"/>
              </a:rPr>
              <a:t>hình</a:t>
            </a:r>
            <a:r>
              <a:rPr lang="en-US" sz="2669" dirty="0">
                <a:solidFill>
                  <a:srgbClr val="211F1C"/>
                </a:solidFill>
                <a:latin typeface="Roboto Mono"/>
              </a:rPr>
              <a:t> </a:t>
            </a:r>
            <a:r>
              <a:rPr lang="en-US" sz="2669" dirty="0" err="1">
                <a:solidFill>
                  <a:srgbClr val="211F1C"/>
                </a:solidFill>
                <a:latin typeface="Roboto Mono"/>
              </a:rPr>
              <a:t>phân</a:t>
            </a:r>
            <a:r>
              <a:rPr lang="en-US" sz="2669" dirty="0">
                <a:solidFill>
                  <a:srgbClr val="211F1C"/>
                </a:solidFill>
                <a:latin typeface="Roboto Mono"/>
              </a:rPr>
              <a:t> </a:t>
            </a:r>
            <a:r>
              <a:rPr lang="en-US" sz="2669" dirty="0" err="1">
                <a:solidFill>
                  <a:srgbClr val="211F1C"/>
                </a:solidFill>
                <a:latin typeface="Roboto Mono"/>
              </a:rPr>
              <a:t>loại</a:t>
            </a:r>
            <a:r>
              <a:rPr lang="en-US" sz="2669" dirty="0">
                <a:solidFill>
                  <a:srgbClr val="211F1C"/>
                </a:solidFill>
                <a:latin typeface="Roboto Mono"/>
              </a:rPr>
              <a:t>. </a:t>
            </a:r>
            <a:r>
              <a:rPr lang="en-US" sz="2669" dirty="0" err="1">
                <a:solidFill>
                  <a:srgbClr val="211F1C"/>
                </a:solidFill>
                <a:latin typeface="Roboto Mono"/>
              </a:rPr>
              <a:t>Nó</a:t>
            </a:r>
            <a:r>
              <a:rPr lang="en-US" sz="2669" dirty="0">
                <a:solidFill>
                  <a:srgbClr val="211F1C"/>
                </a:solidFill>
                <a:latin typeface="Roboto Mono"/>
              </a:rPr>
              <a:t> </a:t>
            </a:r>
            <a:r>
              <a:rPr lang="en-US" sz="2669" dirty="0" err="1">
                <a:solidFill>
                  <a:srgbClr val="211F1C"/>
                </a:solidFill>
                <a:latin typeface="Roboto Mono"/>
              </a:rPr>
              <a:t>thể</a:t>
            </a:r>
            <a:r>
              <a:rPr lang="en-US" sz="2669" dirty="0">
                <a:solidFill>
                  <a:srgbClr val="211F1C"/>
                </a:solidFill>
                <a:latin typeface="Roboto Mono"/>
              </a:rPr>
              <a:t> </a:t>
            </a:r>
            <a:r>
              <a:rPr lang="en-US" sz="2669" dirty="0" err="1">
                <a:solidFill>
                  <a:srgbClr val="211F1C"/>
                </a:solidFill>
                <a:latin typeface="Roboto Mono"/>
              </a:rPr>
              <a:t>hiện</a:t>
            </a:r>
            <a:r>
              <a:rPr lang="en-US" sz="2669" dirty="0">
                <a:solidFill>
                  <a:srgbClr val="211F1C"/>
                </a:solidFill>
                <a:latin typeface="Roboto Mono"/>
              </a:rPr>
              <a:t> </a:t>
            </a:r>
            <a:r>
              <a:rPr lang="en-US" sz="2669" dirty="0" err="1">
                <a:solidFill>
                  <a:srgbClr val="211F1C"/>
                </a:solidFill>
                <a:latin typeface="Roboto Mono"/>
              </a:rPr>
              <a:t>tỷ</a:t>
            </a:r>
            <a:r>
              <a:rPr lang="en-US" sz="2669" dirty="0">
                <a:solidFill>
                  <a:srgbClr val="211F1C"/>
                </a:solidFill>
                <a:latin typeface="Roboto Mono"/>
              </a:rPr>
              <a:t> </a:t>
            </a:r>
            <a:r>
              <a:rPr lang="en-US" sz="2669" dirty="0" err="1">
                <a:solidFill>
                  <a:srgbClr val="211F1C"/>
                </a:solidFill>
                <a:latin typeface="Roboto Mono"/>
              </a:rPr>
              <a:t>lệ</a:t>
            </a:r>
            <a:r>
              <a:rPr lang="en-US" sz="2669" dirty="0">
                <a:solidFill>
                  <a:srgbClr val="211F1C"/>
                </a:solidFill>
                <a:latin typeface="Roboto Mono"/>
              </a:rPr>
              <a:t> </a:t>
            </a:r>
            <a:r>
              <a:rPr lang="en-US" sz="2669" dirty="0" err="1">
                <a:solidFill>
                  <a:srgbClr val="211F1C"/>
                </a:solidFill>
                <a:latin typeface="Roboto Mono"/>
              </a:rPr>
              <a:t>phần</a:t>
            </a:r>
            <a:r>
              <a:rPr lang="en-US" sz="2669" dirty="0">
                <a:solidFill>
                  <a:srgbClr val="211F1C"/>
                </a:solidFill>
                <a:latin typeface="Roboto Mono"/>
              </a:rPr>
              <a:t> </a:t>
            </a:r>
            <a:r>
              <a:rPr lang="en-US" sz="2669" dirty="0" err="1">
                <a:solidFill>
                  <a:srgbClr val="211F1C"/>
                </a:solidFill>
                <a:latin typeface="Roboto Mono"/>
              </a:rPr>
              <a:t>trăm</a:t>
            </a:r>
            <a:r>
              <a:rPr lang="en-US" sz="2669" dirty="0">
                <a:solidFill>
                  <a:srgbClr val="211F1C"/>
                </a:solidFill>
                <a:latin typeface="Roboto Mono"/>
              </a:rPr>
              <a:t> </a:t>
            </a:r>
            <a:r>
              <a:rPr lang="en-US" sz="2669" dirty="0" err="1">
                <a:solidFill>
                  <a:srgbClr val="211F1C"/>
                </a:solidFill>
                <a:latin typeface="Roboto Mono"/>
              </a:rPr>
              <a:t>của</a:t>
            </a:r>
            <a:r>
              <a:rPr lang="en-US" sz="2669" dirty="0">
                <a:solidFill>
                  <a:srgbClr val="211F1C"/>
                </a:solidFill>
                <a:latin typeface="Roboto Mono"/>
              </a:rPr>
              <a:t> </a:t>
            </a:r>
            <a:r>
              <a:rPr lang="en-US" sz="2669" dirty="0" err="1">
                <a:solidFill>
                  <a:srgbClr val="211F1C"/>
                </a:solidFill>
                <a:latin typeface="Roboto Mono"/>
              </a:rPr>
              <a:t>các</a:t>
            </a:r>
            <a:r>
              <a:rPr lang="en-US" sz="2669" dirty="0">
                <a:solidFill>
                  <a:srgbClr val="211F1C"/>
                </a:solidFill>
                <a:latin typeface="Roboto Mono"/>
              </a:rPr>
              <a:t> </a:t>
            </a:r>
            <a:r>
              <a:rPr lang="en-US" sz="2669" dirty="0" err="1">
                <a:solidFill>
                  <a:srgbClr val="211F1C"/>
                </a:solidFill>
                <a:latin typeface="Roboto Mono"/>
              </a:rPr>
              <a:t>dự</a:t>
            </a:r>
            <a:r>
              <a:rPr lang="en-US" sz="2669" dirty="0">
                <a:solidFill>
                  <a:srgbClr val="211F1C"/>
                </a:solidFill>
                <a:latin typeface="Roboto Mono"/>
              </a:rPr>
              <a:t> </a:t>
            </a:r>
            <a:r>
              <a:rPr lang="en-US" sz="2669" dirty="0" err="1">
                <a:solidFill>
                  <a:srgbClr val="211F1C"/>
                </a:solidFill>
                <a:latin typeface="Roboto Mono"/>
              </a:rPr>
              <a:t>đoán</a:t>
            </a:r>
            <a:r>
              <a:rPr lang="en-US" sz="2669" dirty="0">
                <a:solidFill>
                  <a:srgbClr val="211F1C"/>
                </a:solidFill>
                <a:latin typeface="Roboto Mono"/>
              </a:rPr>
              <a:t> </a:t>
            </a:r>
            <a:r>
              <a:rPr lang="en-US" sz="2669" dirty="0" err="1">
                <a:solidFill>
                  <a:srgbClr val="211F1C"/>
                </a:solidFill>
                <a:latin typeface="Roboto Mono"/>
              </a:rPr>
              <a:t>đúng</a:t>
            </a:r>
            <a:r>
              <a:rPr lang="en-US" sz="2669" dirty="0">
                <a:solidFill>
                  <a:srgbClr val="211F1C"/>
                </a:solidFill>
                <a:latin typeface="Roboto Mono"/>
              </a:rPr>
              <a:t> </a:t>
            </a:r>
            <a:r>
              <a:rPr lang="en-US" sz="2669" dirty="0" err="1">
                <a:solidFill>
                  <a:srgbClr val="211F1C"/>
                </a:solidFill>
                <a:latin typeface="Roboto Mono"/>
              </a:rPr>
              <a:t>trên</a:t>
            </a:r>
            <a:r>
              <a:rPr lang="en-US" sz="2669" dirty="0">
                <a:solidFill>
                  <a:srgbClr val="211F1C"/>
                </a:solidFill>
                <a:latin typeface="Roboto Mono"/>
              </a:rPr>
              <a:t> </a:t>
            </a:r>
            <a:r>
              <a:rPr lang="en-US" sz="2669" dirty="0" err="1">
                <a:solidFill>
                  <a:srgbClr val="211F1C"/>
                </a:solidFill>
                <a:latin typeface="Roboto Mono"/>
              </a:rPr>
              <a:t>tổng</a:t>
            </a:r>
            <a:r>
              <a:rPr lang="en-US" sz="2669" dirty="0">
                <a:solidFill>
                  <a:srgbClr val="211F1C"/>
                </a:solidFill>
                <a:latin typeface="Roboto Mono"/>
              </a:rPr>
              <a:t> </a:t>
            </a:r>
            <a:r>
              <a:rPr lang="en-US" sz="2669" dirty="0" err="1">
                <a:solidFill>
                  <a:srgbClr val="211F1C"/>
                </a:solidFill>
                <a:latin typeface="Roboto Mono"/>
              </a:rPr>
              <a:t>số</a:t>
            </a:r>
            <a:r>
              <a:rPr lang="en-US" sz="2669" dirty="0">
                <a:solidFill>
                  <a:srgbClr val="211F1C"/>
                </a:solidFill>
                <a:latin typeface="Roboto Mono"/>
              </a:rPr>
              <a:t> </a:t>
            </a:r>
            <a:r>
              <a:rPr lang="en-US" sz="2669" dirty="0" err="1">
                <a:solidFill>
                  <a:srgbClr val="211F1C"/>
                </a:solidFill>
                <a:latin typeface="Roboto Mono"/>
              </a:rPr>
              <a:t>mẫu</a:t>
            </a:r>
            <a:r>
              <a:rPr lang="en-US" sz="2669" dirty="0">
                <a:solidFill>
                  <a:srgbClr val="211F1C"/>
                </a:solidFill>
                <a:latin typeface="Roboto Mono"/>
              </a:rPr>
              <a:t> </a:t>
            </a:r>
            <a:r>
              <a:rPr lang="en-US" sz="2669" dirty="0" err="1">
                <a:solidFill>
                  <a:srgbClr val="211F1C"/>
                </a:solidFill>
                <a:latin typeface="Roboto Mono"/>
              </a:rPr>
              <a:t>dữ</a:t>
            </a:r>
            <a:r>
              <a:rPr lang="en-US" sz="2669" dirty="0">
                <a:solidFill>
                  <a:srgbClr val="211F1C"/>
                </a:solidFill>
                <a:latin typeface="Roboto Mono"/>
              </a:rPr>
              <a:t> </a:t>
            </a:r>
            <a:r>
              <a:rPr lang="en-US" sz="2669" dirty="0" err="1">
                <a:solidFill>
                  <a:srgbClr val="211F1C"/>
                </a:solidFill>
                <a:latin typeface="Roboto Mono"/>
              </a:rPr>
              <a:t>liệu</a:t>
            </a:r>
            <a:r>
              <a:rPr lang="en-US" sz="2669" dirty="0">
                <a:solidFill>
                  <a:srgbClr val="211F1C"/>
                </a:solidFill>
                <a:latin typeface="Roboto Mono"/>
              </a:rPr>
              <a:t>.</a:t>
            </a:r>
          </a:p>
          <a:p>
            <a:pPr marL="457200" indent="-457200" algn="just">
              <a:lnSpc>
                <a:spcPts val="4699"/>
              </a:lnSpc>
              <a:buFontTx/>
              <a:buChar char="-"/>
            </a:pPr>
            <a:endParaRPr lang="en-US" sz="2669" dirty="0">
              <a:solidFill>
                <a:srgbClr val="211F1C"/>
              </a:solidFill>
              <a:latin typeface="Roboto Mono"/>
            </a:endParaRPr>
          </a:p>
          <a:p>
            <a:pPr algn="just">
              <a:lnSpc>
                <a:spcPts val="4699"/>
              </a:lnSpc>
            </a:pPr>
            <a:r>
              <a:rPr lang="en-US" sz="2669" dirty="0">
                <a:solidFill>
                  <a:srgbClr val="211F1C"/>
                </a:solidFill>
                <a:latin typeface="Roboto Mono"/>
              </a:rPr>
              <a:t>- </a:t>
            </a:r>
            <a:r>
              <a:rPr lang="en-US" sz="2669" dirty="0" err="1">
                <a:solidFill>
                  <a:srgbClr val="211F1C"/>
                </a:solidFill>
                <a:latin typeface="Roboto Mono"/>
              </a:rPr>
              <a:t>F1score</a:t>
            </a:r>
            <a:r>
              <a:rPr lang="en-US" sz="2669" dirty="0">
                <a:solidFill>
                  <a:srgbClr val="211F1C"/>
                </a:solidFill>
                <a:latin typeface="Roboto Mono"/>
              </a:rPr>
              <a:t> </a:t>
            </a:r>
            <a:r>
              <a:rPr lang="en-US" sz="2669" dirty="0" err="1">
                <a:solidFill>
                  <a:srgbClr val="211F1C"/>
                </a:solidFill>
                <a:latin typeface="Roboto Mono"/>
              </a:rPr>
              <a:t>là</a:t>
            </a:r>
            <a:r>
              <a:rPr lang="en-US" sz="2669" dirty="0">
                <a:solidFill>
                  <a:srgbClr val="211F1C"/>
                </a:solidFill>
                <a:latin typeface="Roboto Mono"/>
              </a:rPr>
              <a:t> </a:t>
            </a:r>
            <a:r>
              <a:rPr lang="en-US" sz="2669" dirty="0" err="1">
                <a:solidFill>
                  <a:srgbClr val="211F1C"/>
                </a:solidFill>
                <a:latin typeface="Roboto Mono"/>
              </a:rPr>
              <a:t>một</a:t>
            </a:r>
            <a:r>
              <a:rPr lang="en-US" sz="2669" dirty="0">
                <a:solidFill>
                  <a:srgbClr val="211F1C"/>
                </a:solidFill>
                <a:latin typeface="Roboto Mono"/>
              </a:rPr>
              <a:t> </a:t>
            </a:r>
            <a:r>
              <a:rPr lang="en-US" sz="2669" dirty="0" err="1">
                <a:solidFill>
                  <a:srgbClr val="211F1C"/>
                </a:solidFill>
                <a:latin typeface="Roboto Mono"/>
              </a:rPr>
              <a:t>thước</a:t>
            </a:r>
            <a:r>
              <a:rPr lang="en-US" sz="2669" dirty="0">
                <a:solidFill>
                  <a:srgbClr val="211F1C"/>
                </a:solidFill>
                <a:latin typeface="Roboto Mono"/>
              </a:rPr>
              <a:t> </a:t>
            </a:r>
            <a:r>
              <a:rPr lang="en-US" sz="2669" dirty="0" err="1">
                <a:solidFill>
                  <a:srgbClr val="211F1C"/>
                </a:solidFill>
                <a:latin typeface="Roboto Mono"/>
              </a:rPr>
              <a:t>đo</a:t>
            </a:r>
            <a:r>
              <a:rPr lang="en-US" sz="2669" dirty="0">
                <a:solidFill>
                  <a:srgbClr val="211F1C"/>
                </a:solidFill>
                <a:latin typeface="Roboto Mono"/>
              </a:rPr>
              <a:t> </a:t>
            </a:r>
            <a:r>
              <a:rPr lang="en-US" sz="2669" dirty="0" err="1">
                <a:solidFill>
                  <a:srgbClr val="211F1C"/>
                </a:solidFill>
                <a:latin typeface="Roboto Mono"/>
              </a:rPr>
              <a:t>hiệu</a:t>
            </a:r>
            <a:r>
              <a:rPr lang="en-US" sz="2669" dirty="0">
                <a:solidFill>
                  <a:srgbClr val="211F1C"/>
                </a:solidFill>
                <a:latin typeface="Roboto Mono"/>
              </a:rPr>
              <a:t> </a:t>
            </a:r>
            <a:r>
              <a:rPr lang="en-US" sz="2669" dirty="0" err="1">
                <a:solidFill>
                  <a:srgbClr val="211F1C"/>
                </a:solidFill>
                <a:latin typeface="Roboto Mono"/>
              </a:rPr>
              <a:t>suất</a:t>
            </a:r>
            <a:r>
              <a:rPr lang="en-US" sz="2669" dirty="0">
                <a:solidFill>
                  <a:srgbClr val="211F1C"/>
                </a:solidFill>
                <a:latin typeface="Roboto Mono"/>
              </a:rPr>
              <a:t> </a:t>
            </a:r>
            <a:r>
              <a:rPr lang="en-US" sz="2669" dirty="0" err="1">
                <a:solidFill>
                  <a:srgbClr val="211F1C"/>
                </a:solidFill>
                <a:latin typeface="Roboto Mono"/>
              </a:rPr>
              <a:t>của</a:t>
            </a:r>
            <a:r>
              <a:rPr lang="en-US" sz="2669" dirty="0">
                <a:solidFill>
                  <a:srgbClr val="211F1C"/>
                </a:solidFill>
                <a:latin typeface="Roboto Mono"/>
              </a:rPr>
              <a:t> </a:t>
            </a:r>
            <a:r>
              <a:rPr lang="en-US" sz="2669" dirty="0" err="1">
                <a:solidFill>
                  <a:srgbClr val="211F1C"/>
                </a:solidFill>
                <a:latin typeface="Roboto Mono"/>
              </a:rPr>
              <a:t>mô</a:t>
            </a:r>
            <a:r>
              <a:rPr lang="en-US" sz="2669" dirty="0">
                <a:solidFill>
                  <a:srgbClr val="211F1C"/>
                </a:solidFill>
                <a:latin typeface="Roboto Mono"/>
              </a:rPr>
              <a:t> </a:t>
            </a:r>
            <a:r>
              <a:rPr lang="en-US" sz="2669" dirty="0" err="1">
                <a:solidFill>
                  <a:srgbClr val="211F1C"/>
                </a:solidFill>
                <a:latin typeface="Roboto Mono"/>
              </a:rPr>
              <a:t>hình</a:t>
            </a:r>
            <a:r>
              <a:rPr lang="en-US" sz="2669" dirty="0">
                <a:solidFill>
                  <a:srgbClr val="211F1C"/>
                </a:solidFill>
                <a:latin typeface="Roboto Mono"/>
              </a:rPr>
              <a:t> </a:t>
            </a:r>
            <a:r>
              <a:rPr lang="en-US" sz="2669" dirty="0" err="1">
                <a:solidFill>
                  <a:srgbClr val="211F1C"/>
                </a:solidFill>
                <a:latin typeface="Roboto Mono"/>
              </a:rPr>
              <a:t>học</a:t>
            </a:r>
            <a:r>
              <a:rPr lang="en-US" sz="2669" dirty="0">
                <a:solidFill>
                  <a:srgbClr val="211F1C"/>
                </a:solidFill>
                <a:latin typeface="Roboto Mono"/>
              </a:rPr>
              <a:t> </a:t>
            </a:r>
            <a:r>
              <a:rPr lang="en-US" sz="2669" dirty="0" err="1">
                <a:solidFill>
                  <a:srgbClr val="211F1C"/>
                </a:solidFill>
                <a:latin typeface="Roboto Mono"/>
              </a:rPr>
              <a:t>máy</a:t>
            </a:r>
            <a:r>
              <a:rPr lang="en-US" sz="2669" dirty="0">
                <a:solidFill>
                  <a:srgbClr val="211F1C"/>
                </a:solidFill>
                <a:latin typeface="Roboto Mono"/>
              </a:rPr>
              <a:t>, </a:t>
            </a:r>
            <a:r>
              <a:rPr lang="en-US" sz="2669" dirty="0" err="1">
                <a:solidFill>
                  <a:srgbClr val="211F1C"/>
                </a:solidFill>
                <a:latin typeface="Roboto Mono"/>
              </a:rPr>
              <a:t>đặc</a:t>
            </a:r>
            <a:r>
              <a:rPr lang="en-US" sz="2669" dirty="0">
                <a:solidFill>
                  <a:srgbClr val="211F1C"/>
                </a:solidFill>
                <a:latin typeface="Roboto Mono"/>
              </a:rPr>
              <a:t> </a:t>
            </a:r>
            <a:r>
              <a:rPr lang="en-US" sz="2669" dirty="0" err="1">
                <a:solidFill>
                  <a:srgbClr val="211F1C"/>
                </a:solidFill>
                <a:latin typeface="Roboto Mono"/>
              </a:rPr>
              <a:t>biệt</a:t>
            </a:r>
            <a:r>
              <a:rPr lang="en-US" sz="2669" dirty="0">
                <a:solidFill>
                  <a:srgbClr val="211F1C"/>
                </a:solidFill>
                <a:latin typeface="Roboto Mono"/>
              </a:rPr>
              <a:t> </a:t>
            </a:r>
            <a:r>
              <a:rPr lang="en-US" sz="2669" dirty="0" err="1">
                <a:solidFill>
                  <a:srgbClr val="211F1C"/>
                </a:solidFill>
                <a:latin typeface="Roboto Mono"/>
              </a:rPr>
              <a:t>hữu</a:t>
            </a:r>
            <a:r>
              <a:rPr lang="en-US" sz="2669" dirty="0">
                <a:solidFill>
                  <a:srgbClr val="211F1C"/>
                </a:solidFill>
                <a:latin typeface="Roboto Mono"/>
              </a:rPr>
              <a:t> </a:t>
            </a:r>
            <a:r>
              <a:rPr lang="en-US" sz="2669" dirty="0" err="1">
                <a:solidFill>
                  <a:srgbClr val="211F1C"/>
                </a:solidFill>
                <a:latin typeface="Roboto Mono"/>
              </a:rPr>
              <a:t>ích</a:t>
            </a:r>
            <a:r>
              <a:rPr lang="en-US" sz="2669" dirty="0">
                <a:solidFill>
                  <a:srgbClr val="211F1C"/>
                </a:solidFill>
                <a:latin typeface="Roboto Mono"/>
              </a:rPr>
              <a:t> </a:t>
            </a:r>
            <a:r>
              <a:rPr lang="en-US" sz="2669" dirty="0" err="1">
                <a:solidFill>
                  <a:srgbClr val="211F1C"/>
                </a:solidFill>
                <a:latin typeface="Roboto Mono"/>
              </a:rPr>
              <a:t>trong</a:t>
            </a:r>
            <a:r>
              <a:rPr lang="en-US" sz="2669" dirty="0">
                <a:solidFill>
                  <a:srgbClr val="211F1C"/>
                </a:solidFill>
                <a:latin typeface="Roboto Mono"/>
              </a:rPr>
              <a:t> </a:t>
            </a:r>
            <a:r>
              <a:rPr lang="en-US" sz="2669" dirty="0" err="1">
                <a:solidFill>
                  <a:srgbClr val="211F1C"/>
                </a:solidFill>
                <a:latin typeface="Roboto Mono"/>
              </a:rPr>
              <a:t>các</a:t>
            </a:r>
            <a:r>
              <a:rPr lang="en-US" sz="2669" dirty="0">
                <a:solidFill>
                  <a:srgbClr val="211F1C"/>
                </a:solidFill>
                <a:latin typeface="Roboto Mono"/>
              </a:rPr>
              <a:t> </a:t>
            </a:r>
            <a:r>
              <a:rPr lang="en-US" sz="2669" dirty="0" err="1">
                <a:solidFill>
                  <a:srgbClr val="211F1C"/>
                </a:solidFill>
                <a:latin typeface="Roboto Mono"/>
              </a:rPr>
              <a:t>bài</a:t>
            </a:r>
            <a:r>
              <a:rPr lang="en-US" sz="2669" dirty="0">
                <a:solidFill>
                  <a:srgbClr val="211F1C"/>
                </a:solidFill>
                <a:latin typeface="Roboto Mono"/>
              </a:rPr>
              <a:t> </a:t>
            </a:r>
            <a:r>
              <a:rPr lang="en-US" sz="2669" dirty="0" err="1">
                <a:solidFill>
                  <a:srgbClr val="211F1C"/>
                </a:solidFill>
                <a:latin typeface="Roboto Mono"/>
              </a:rPr>
              <a:t>toán</a:t>
            </a:r>
            <a:r>
              <a:rPr lang="en-US" sz="2669" dirty="0">
                <a:solidFill>
                  <a:srgbClr val="211F1C"/>
                </a:solidFill>
                <a:latin typeface="Roboto Mono"/>
              </a:rPr>
              <a:t> </a:t>
            </a:r>
            <a:r>
              <a:rPr lang="en-US" sz="2669" dirty="0" err="1">
                <a:solidFill>
                  <a:srgbClr val="211F1C"/>
                </a:solidFill>
                <a:latin typeface="Roboto Mono"/>
              </a:rPr>
              <a:t>phân</a:t>
            </a:r>
            <a:r>
              <a:rPr lang="en-US" sz="2669" dirty="0">
                <a:solidFill>
                  <a:srgbClr val="211F1C"/>
                </a:solidFill>
                <a:latin typeface="Roboto Mono"/>
              </a:rPr>
              <a:t> </a:t>
            </a:r>
            <a:r>
              <a:rPr lang="en-US" sz="2669" dirty="0" err="1">
                <a:solidFill>
                  <a:srgbClr val="211F1C"/>
                </a:solidFill>
                <a:latin typeface="Roboto Mono"/>
              </a:rPr>
              <a:t>loại</a:t>
            </a:r>
            <a:r>
              <a:rPr lang="en-US" sz="2669" dirty="0">
                <a:solidFill>
                  <a:srgbClr val="211F1C"/>
                </a:solidFill>
                <a:latin typeface="Roboto Mono"/>
              </a:rPr>
              <a:t> </a:t>
            </a:r>
            <a:r>
              <a:rPr lang="en-US" sz="2669" dirty="0" err="1">
                <a:solidFill>
                  <a:srgbClr val="211F1C"/>
                </a:solidFill>
                <a:latin typeface="Roboto Mono"/>
              </a:rPr>
              <a:t>khi</a:t>
            </a:r>
            <a:r>
              <a:rPr lang="en-US" sz="2669" dirty="0">
                <a:solidFill>
                  <a:srgbClr val="211F1C"/>
                </a:solidFill>
                <a:latin typeface="Roboto Mono"/>
              </a:rPr>
              <a:t> </a:t>
            </a:r>
            <a:r>
              <a:rPr lang="en-US" sz="2669" dirty="0" err="1">
                <a:solidFill>
                  <a:srgbClr val="211F1C"/>
                </a:solidFill>
                <a:latin typeface="Roboto Mono"/>
              </a:rPr>
              <a:t>dữ</a:t>
            </a:r>
            <a:r>
              <a:rPr lang="en-US" sz="2669" dirty="0">
                <a:solidFill>
                  <a:srgbClr val="211F1C"/>
                </a:solidFill>
                <a:latin typeface="Roboto Mono"/>
              </a:rPr>
              <a:t> </a:t>
            </a:r>
            <a:r>
              <a:rPr lang="en-US" sz="2669" dirty="0" err="1">
                <a:solidFill>
                  <a:srgbClr val="211F1C"/>
                </a:solidFill>
                <a:latin typeface="Roboto Mono"/>
              </a:rPr>
              <a:t>liệu</a:t>
            </a:r>
            <a:r>
              <a:rPr lang="en-US" sz="2669" dirty="0">
                <a:solidFill>
                  <a:srgbClr val="211F1C"/>
                </a:solidFill>
                <a:latin typeface="Roboto Mono"/>
              </a:rPr>
              <a:t> </a:t>
            </a:r>
            <a:r>
              <a:rPr lang="en-US" sz="2669" dirty="0" err="1">
                <a:solidFill>
                  <a:srgbClr val="211F1C"/>
                </a:solidFill>
                <a:latin typeface="Roboto Mono"/>
              </a:rPr>
              <a:t>không</a:t>
            </a:r>
            <a:r>
              <a:rPr lang="en-US" sz="2669" dirty="0">
                <a:solidFill>
                  <a:srgbClr val="211F1C"/>
                </a:solidFill>
                <a:latin typeface="Roboto Mono"/>
              </a:rPr>
              <a:t> </a:t>
            </a:r>
            <a:r>
              <a:rPr lang="en-US" sz="2669" dirty="0" err="1">
                <a:solidFill>
                  <a:srgbClr val="211F1C"/>
                </a:solidFill>
                <a:latin typeface="Roboto Mono"/>
              </a:rPr>
              <a:t>cân</a:t>
            </a:r>
            <a:r>
              <a:rPr lang="en-US" sz="2669" dirty="0">
                <a:solidFill>
                  <a:srgbClr val="211F1C"/>
                </a:solidFill>
                <a:latin typeface="Roboto Mono"/>
              </a:rPr>
              <a:t> </a:t>
            </a:r>
            <a:r>
              <a:rPr lang="en-US" sz="2669" dirty="0" err="1">
                <a:solidFill>
                  <a:srgbClr val="211F1C"/>
                </a:solidFill>
                <a:latin typeface="Roboto Mono"/>
              </a:rPr>
              <a:t>bằng</a:t>
            </a:r>
            <a:r>
              <a:rPr lang="en-US" sz="2669" dirty="0">
                <a:solidFill>
                  <a:srgbClr val="211F1C"/>
                </a:solidFill>
                <a:latin typeface="Roboto Mono"/>
              </a:rPr>
              <a:t>. </a:t>
            </a:r>
            <a:r>
              <a:rPr lang="en-US" sz="2669" dirty="0" err="1">
                <a:solidFill>
                  <a:srgbClr val="211F1C"/>
                </a:solidFill>
                <a:latin typeface="Roboto Mono"/>
              </a:rPr>
              <a:t>Nó</a:t>
            </a:r>
            <a:r>
              <a:rPr lang="en-US" sz="2669" dirty="0">
                <a:solidFill>
                  <a:srgbClr val="211F1C"/>
                </a:solidFill>
                <a:latin typeface="Roboto Mono"/>
              </a:rPr>
              <a:t> </a:t>
            </a:r>
            <a:r>
              <a:rPr lang="en-US" sz="2669" dirty="0" err="1">
                <a:solidFill>
                  <a:srgbClr val="211F1C"/>
                </a:solidFill>
                <a:latin typeface="Roboto Mono"/>
              </a:rPr>
              <a:t>cung</a:t>
            </a:r>
            <a:r>
              <a:rPr lang="en-US" sz="2669" dirty="0">
                <a:solidFill>
                  <a:srgbClr val="211F1C"/>
                </a:solidFill>
                <a:latin typeface="Roboto Mono"/>
              </a:rPr>
              <a:t> </a:t>
            </a:r>
            <a:r>
              <a:rPr lang="en-US" sz="2669" dirty="0" err="1">
                <a:solidFill>
                  <a:srgbClr val="211F1C"/>
                </a:solidFill>
                <a:latin typeface="Roboto Mono"/>
              </a:rPr>
              <a:t>cấp</a:t>
            </a:r>
            <a:r>
              <a:rPr lang="en-US" sz="2669" dirty="0">
                <a:solidFill>
                  <a:srgbClr val="211F1C"/>
                </a:solidFill>
                <a:latin typeface="Roboto Mono"/>
              </a:rPr>
              <a:t> </a:t>
            </a:r>
            <a:r>
              <a:rPr lang="en-US" sz="2669" dirty="0" err="1">
                <a:solidFill>
                  <a:srgbClr val="211F1C"/>
                </a:solidFill>
                <a:latin typeface="Roboto Mono"/>
              </a:rPr>
              <a:t>một</a:t>
            </a:r>
            <a:r>
              <a:rPr lang="en-US" sz="2669" dirty="0">
                <a:solidFill>
                  <a:srgbClr val="211F1C"/>
                </a:solidFill>
                <a:latin typeface="Roboto Mono"/>
              </a:rPr>
              <a:t> </a:t>
            </a:r>
            <a:r>
              <a:rPr lang="en-US" sz="2669" dirty="0" err="1">
                <a:solidFill>
                  <a:srgbClr val="211F1C"/>
                </a:solidFill>
                <a:latin typeface="Roboto Mono"/>
              </a:rPr>
              <a:t>sự</a:t>
            </a:r>
            <a:r>
              <a:rPr lang="en-US" sz="2669" dirty="0">
                <a:solidFill>
                  <a:srgbClr val="211F1C"/>
                </a:solidFill>
                <a:latin typeface="Roboto Mono"/>
              </a:rPr>
              <a:t> </a:t>
            </a:r>
            <a:r>
              <a:rPr lang="en-US" sz="2669" dirty="0" err="1">
                <a:solidFill>
                  <a:srgbClr val="211F1C"/>
                </a:solidFill>
                <a:latin typeface="Roboto Mono"/>
              </a:rPr>
              <a:t>cân</a:t>
            </a:r>
            <a:r>
              <a:rPr lang="en-US" sz="2669" dirty="0">
                <a:solidFill>
                  <a:srgbClr val="211F1C"/>
                </a:solidFill>
                <a:latin typeface="Roboto Mono"/>
              </a:rPr>
              <a:t> </a:t>
            </a:r>
            <a:r>
              <a:rPr lang="en-US" sz="2669" dirty="0" err="1">
                <a:solidFill>
                  <a:srgbClr val="211F1C"/>
                </a:solidFill>
                <a:latin typeface="Roboto Mono"/>
              </a:rPr>
              <a:t>bằng</a:t>
            </a:r>
            <a:r>
              <a:rPr lang="en-US" sz="2669" dirty="0">
                <a:solidFill>
                  <a:srgbClr val="211F1C"/>
                </a:solidFill>
                <a:latin typeface="Roboto Mono"/>
              </a:rPr>
              <a:t> </a:t>
            </a:r>
            <a:r>
              <a:rPr lang="en-US" sz="2669" dirty="0" err="1">
                <a:solidFill>
                  <a:srgbClr val="211F1C"/>
                </a:solidFill>
                <a:latin typeface="Roboto Mono"/>
              </a:rPr>
              <a:t>giữa</a:t>
            </a:r>
            <a:r>
              <a:rPr lang="en-US" sz="2669" dirty="0">
                <a:solidFill>
                  <a:srgbClr val="211F1C"/>
                </a:solidFill>
                <a:latin typeface="Roboto Mono"/>
              </a:rPr>
              <a:t> Precision </a:t>
            </a:r>
            <a:r>
              <a:rPr lang="en-US" sz="2669" dirty="0" err="1">
                <a:solidFill>
                  <a:srgbClr val="211F1C"/>
                </a:solidFill>
                <a:latin typeface="Roboto Mono"/>
              </a:rPr>
              <a:t>và</a:t>
            </a:r>
            <a:r>
              <a:rPr lang="en-US" sz="2669" dirty="0">
                <a:solidFill>
                  <a:srgbClr val="211F1C"/>
                </a:solidFill>
                <a:latin typeface="Roboto Mono"/>
              </a:rPr>
              <a:t> Recall, </a:t>
            </a:r>
            <a:r>
              <a:rPr lang="en-US" sz="2669" dirty="0" err="1">
                <a:solidFill>
                  <a:srgbClr val="211F1C"/>
                </a:solidFill>
                <a:latin typeface="Roboto Mono"/>
              </a:rPr>
              <a:t>hai</a:t>
            </a:r>
            <a:r>
              <a:rPr lang="en-US" sz="2669" dirty="0">
                <a:solidFill>
                  <a:srgbClr val="211F1C"/>
                </a:solidFill>
                <a:latin typeface="Roboto Mono"/>
              </a:rPr>
              <a:t> </a:t>
            </a:r>
            <a:r>
              <a:rPr lang="en-US" sz="2669" dirty="0" err="1">
                <a:solidFill>
                  <a:srgbClr val="211F1C"/>
                </a:solidFill>
                <a:latin typeface="Roboto Mono"/>
              </a:rPr>
              <a:t>thước</a:t>
            </a:r>
            <a:r>
              <a:rPr lang="en-US" sz="2669" dirty="0">
                <a:solidFill>
                  <a:srgbClr val="211F1C"/>
                </a:solidFill>
                <a:latin typeface="Roboto Mono"/>
              </a:rPr>
              <a:t> </a:t>
            </a:r>
            <a:r>
              <a:rPr lang="en-US" sz="2669" dirty="0" err="1">
                <a:solidFill>
                  <a:srgbClr val="211F1C"/>
                </a:solidFill>
                <a:latin typeface="Roboto Mono"/>
              </a:rPr>
              <a:t>đo</a:t>
            </a:r>
            <a:r>
              <a:rPr lang="en-US" sz="2669" dirty="0">
                <a:solidFill>
                  <a:srgbClr val="211F1C"/>
                </a:solidFill>
                <a:latin typeface="Roboto Mono"/>
              </a:rPr>
              <a:t> </a:t>
            </a:r>
            <a:r>
              <a:rPr lang="en-US" sz="2669" dirty="0" err="1">
                <a:solidFill>
                  <a:srgbClr val="211F1C"/>
                </a:solidFill>
                <a:latin typeface="Roboto Mono"/>
              </a:rPr>
              <a:t>quan</a:t>
            </a:r>
            <a:r>
              <a:rPr lang="en-US" sz="2669" dirty="0">
                <a:solidFill>
                  <a:srgbClr val="211F1C"/>
                </a:solidFill>
                <a:latin typeface="Roboto Mono"/>
              </a:rPr>
              <a:t> </a:t>
            </a:r>
            <a:r>
              <a:rPr lang="en-US" sz="2669" dirty="0" err="1">
                <a:solidFill>
                  <a:srgbClr val="211F1C"/>
                </a:solidFill>
                <a:latin typeface="Roboto Mono"/>
              </a:rPr>
              <a:t>trọng</a:t>
            </a:r>
            <a:r>
              <a:rPr lang="en-US" sz="2669" dirty="0">
                <a:solidFill>
                  <a:srgbClr val="211F1C"/>
                </a:solidFill>
                <a:latin typeface="Roboto Mono"/>
              </a:rPr>
              <a:t> </a:t>
            </a:r>
            <a:r>
              <a:rPr lang="en-US" sz="2669" dirty="0" err="1">
                <a:solidFill>
                  <a:srgbClr val="211F1C"/>
                </a:solidFill>
                <a:latin typeface="Roboto Mono"/>
              </a:rPr>
              <a:t>khác</a:t>
            </a:r>
            <a:r>
              <a:rPr lang="en-US" sz="2669" dirty="0">
                <a:solidFill>
                  <a:srgbClr val="211F1C"/>
                </a:solidFill>
                <a:latin typeface="Roboto Mono"/>
              </a:rPr>
              <a:t> </a:t>
            </a:r>
            <a:r>
              <a:rPr lang="en-US" sz="2669" dirty="0" err="1">
                <a:solidFill>
                  <a:srgbClr val="211F1C"/>
                </a:solidFill>
                <a:latin typeface="Roboto Mono"/>
              </a:rPr>
              <a:t>trong</a:t>
            </a:r>
            <a:r>
              <a:rPr lang="en-US" sz="2669" dirty="0">
                <a:solidFill>
                  <a:srgbClr val="211F1C"/>
                </a:solidFill>
                <a:latin typeface="Roboto Mono"/>
              </a:rPr>
              <a:t> </a:t>
            </a:r>
            <a:r>
              <a:rPr lang="en-US" sz="2669" dirty="0" err="1">
                <a:solidFill>
                  <a:srgbClr val="211F1C"/>
                </a:solidFill>
                <a:latin typeface="Roboto Mono"/>
              </a:rPr>
              <a:t>đánh</a:t>
            </a:r>
            <a:r>
              <a:rPr lang="en-US" sz="2669" dirty="0">
                <a:solidFill>
                  <a:srgbClr val="211F1C"/>
                </a:solidFill>
                <a:latin typeface="Roboto Mono"/>
              </a:rPr>
              <a:t> </a:t>
            </a:r>
            <a:r>
              <a:rPr lang="en-US" sz="2669" dirty="0" err="1">
                <a:solidFill>
                  <a:srgbClr val="211F1C"/>
                </a:solidFill>
                <a:latin typeface="Roboto Mono"/>
              </a:rPr>
              <a:t>giá</a:t>
            </a:r>
            <a:r>
              <a:rPr lang="en-US" sz="2669" dirty="0">
                <a:solidFill>
                  <a:srgbClr val="211F1C"/>
                </a:solidFill>
                <a:latin typeface="Roboto Mono"/>
              </a:rPr>
              <a:t> </a:t>
            </a:r>
            <a:r>
              <a:rPr lang="en-US" sz="2669" dirty="0" err="1">
                <a:solidFill>
                  <a:srgbClr val="211F1C"/>
                </a:solidFill>
                <a:latin typeface="Roboto Mono"/>
              </a:rPr>
              <a:t>hiệu</a:t>
            </a:r>
            <a:r>
              <a:rPr lang="en-US" sz="2669" dirty="0">
                <a:solidFill>
                  <a:srgbClr val="211F1C"/>
                </a:solidFill>
                <a:latin typeface="Roboto Mono"/>
              </a:rPr>
              <a:t> </a:t>
            </a:r>
            <a:r>
              <a:rPr lang="en-US" sz="2669" dirty="0" err="1">
                <a:solidFill>
                  <a:srgbClr val="211F1C"/>
                </a:solidFill>
                <a:latin typeface="Roboto Mono"/>
              </a:rPr>
              <a:t>suất</a:t>
            </a:r>
            <a:r>
              <a:rPr lang="en-US" sz="2669" dirty="0">
                <a:solidFill>
                  <a:srgbClr val="211F1C"/>
                </a:solidFill>
                <a:latin typeface="Roboto Mono"/>
              </a:rPr>
              <a:t> </a:t>
            </a:r>
            <a:r>
              <a:rPr lang="en-US" sz="2669" dirty="0" err="1">
                <a:solidFill>
                  <a:srgbClr val="211F1C"/>
                </a:solidFill>
                <a:latin typeface="Roboto Mono"/>
              </a:rPr>
              <a:t>của</a:t>
            </a:r>
            <a:r>
              <a:rPr lang="en-US" sz="2669" dirty="0">
                <a:solidFill>
                  <a:srgbClr val="211F1C"/>
                </a:solidFill>
                <a:latin typeface="Roboto Mono"/>
              </a:rPr>
              <a:t> </a:t>
            </a:r>
            <a:r>
              <a:rPr lang="en-US" sz="2669" dirty="0" err="1">
                <a:solidFill>
                  <a:srgbClr val="211F1C"/>
                </a:solidFill>
                <a:latin typeface="Roboto Mono"/>
              </a:rPr>
              <a:t>mô</a:t>
            </a:r>
            <a:r>
              <a:rPr lang="en-US" sz="2669" dirty="0">
                <a:solidFill>
                  <a:srgbClr val="211F1C"/>
                </a:solidFill>
                <a:latin typeface="Roboto Mono"/>
              </a:rPr>
              <a:t> </a:t>
            </a:r>
            <a:r>
              <a:rPr lang="en-US" sz="2669" dirty="0" err="1">
                <a:solidFill>
                  <a:srgbClr val="211F1C"/>
                </a:solidFill>
                <a:latin typeface="Roboto Mono"/>
              </a:rPr>
              <a:t>hình</a:t>
            </a:r>
            <a:r>
              <a:rPr lang="en-US" sz="2669" dirty="0">
                <a:solidFill>
                  <a:srgbClr val="211F1C"/>
                </a:solidFill>
                <a:latin typeface="Roboto Mono"/>
              </a:rPr>
              <a:t>.</a:t>
            </a:r>
          </a:p>
          <a:p>
            <a:pPr algn="just">
              <a:lnSpc>
                <a:spcPts val="4699"/>
              </a:lnSpc>
            </a:pPr>
            <a:endParaRPr lang="en-US" sz="2669" dirty="0">
              <a:solidFill>
                <a:srgbClr val="211F1C"/>
              </a:solidFill>
              <a:latin typeface="Roboto Mono"/>
            </a:endParaRPr>
          </a:p>
          <a:p>
            <a:pPr marL="0" lvl="0" indent="0" algn="just">
              <a:lnSpc>
                <a:spcPts val="4699"/>
              </a:lnSpc>
            </a:pPr>
            <a:endParaRPr lang="en-US" sz="2669" dirty="0">
              <a:solidFill>
                <a:srgbClr val="211F1C"/>
              </a:solidFill>
              <a:latin typeface="Roboto Mono"/>
            </a:endParaRPr>
          </a:p>
        </p:txBody>
      </p:sp>
      <p:sp>
        <p:nvSpPr>
          <p:cNvPr id="10" name="TextBox 10"/>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spc="211">
                <a:solidFill>
                  <a:srgbClr val="211F1C"/>
                </a:solidFill>
                <a:latin typeface="Nunito Sans Expanded Semi-Bold"/>
              </a:rPr>
              <a:t>TON DUC THANG UNIVERSITY</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184953" y="0"/>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14906978" y="904323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486423" y="812085"/>
            <a:ext cx="991952" cy="847668"/>
          </a:xfrm>
          <a:custGeom>
            <a:avLst/>
            <a:gdLst/>
            <a:ahLst/>
            <a:cxnLst/>
            <a:rect l="l" t="t" r="r" b="b"/>
            <a:pathLst>
              <a:path w="991952" h="847668">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2539766" y="2856177"/>
            <a:ext cx="13208467" cy="5368717"/>
          </a:xfrm>
          <a:custGeom>
            <a:avLst/>
            <a:gdLst/>
            <a:ahLst/>
            <a:cxnLst/>
            <a:rect l="l" t="t" r="r" b="b"/>
            <a:pathLst>
              <a:path w="13208467" h="5368717">
                <a:moveTo>
                  <a:pt x="0" y="0"/>
                </a:moveTo>
                <a:lnTo>
                  <a:pt x="13208468" y="0"/>
                </a:lnTo>
                <a:lnTo>
                  <a:pt x="13208468" y="5368717"/>
                </a:lnTo>
                <a:lnTo>
                  <a:pt x="0" y="5368717"/>
                </a:lnTo>
                <a:lnTo>
                  <a:pt x="0" y="0"/>
                </a:lnTo>
                <a:close/>
              </a:path>
            </a:pathLst>
          </a:custGeom>
          <a:blipFill>
            <a:blip r:embed="rId8"/>
            <a:stretch>
              <a:fillRect/>
            </a:stretch>
          </a:blipFill>
        </p:spPr>
      </p:sp>
      <p:sp>
        <p:nvSpPr>
          <p:cNvPr id="8" name="TextBox 8"/>
          <p:cNvSpPr txBox="1"/>
          <p:nvPr/>
        </p:nvSpPr>
        <p:spPr>
          <a:xfrm>
            <a:off x="3329646" y="1554978"/>
            <a:ext cx="11628709" cy="863600"/>
          </a:xfrm>
          <a:prstGeom prst="rect">
            <a:avLst/>
          </a:prstGeom>
        </p:spPr>
        <p:txBody>
          <a:bodyPr lIns="0" tIns="0" rIns="0" bIns="0" rtlCol="0" anchor="t">
            <a:spAutoFit/>
          </a:bodyPr>
          <a:lstStyle/>
          <a:p>
            <a:pPr algn="just">
              <a:lnSpc>
                <a:spcPts val="7000"/>
              </a:lnSpc>
            </a:pPr>
            <a:r>
              <a:rPr lang="en-US" sz="5000">
                <a:solidFill>
                  <a:srgbClr val="211F1C"/>
                </a:solidFill>
                <a:latin typeface="Josefin Sans Bold"/>
              </a:rPr>
              <a:t>Đánh giá mô hình Logistic Regression</a:t>
            </a:r>
          </a:p>
        </p:txBody>
      </p:sp>
      <p:sp>
        <p:nvSpPr>
          <p:cNvPr id="9" name="TextBox 9"/>
          <p:cNvSpPr txBox="1"/>
          <p:nvPr/>
        </p:nvSpPr>
        <p:spPr>
          <a:xfrm>
            <a:off x="5071268" y="8564092"/>
            <a:ext cx="8145464" cy="479146"/>
          </a:xfrm>
          <a:prstGeom prst="rect">
            <a:avLst/>
          </a:prstGeom>
        </p:spPr>
        <p:txBody>
          <a:bodyPr lIns="0" tIns="0" rIns="0" bIns="0" rtlCol="0" anchor="t">
            <a:spAutoFit/>
          </a:bodyPr>
          <a:lstStyle/>
          <a:p>
            <a:pPr marL="0" lvl="0" indent="0" algn="just">
              <a:lnSpc>
                <a:spcPts val="4171"/>
              </a:lnSpc>
            </a:pPr>
            <a:r>
              <a:rPr lang="en-US" sz="2370">
                <a:solidFill>
                  <a:srgbClr val="211F1C"/>
                </a:solidFill>
                <a:latin typeface="Roboto Mono Bold Italics"/>
              </a:rPr>
              <a:t>Kết quả đánh giá mô hình Logistic Regression</a:t>
            </a:r>
          </a:p>
        </p:txBody>
      </p:sp>
      <p:sp>
        <p:nvSpPr>
          <p:cNvPr id="10" name="TextBox 10"/>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spc="211">
                <a:solidFill>
                  <a:srgbClr val="211F1C"/>
                </a:solidFill>
                <a:latin typeface="Nunito Sans Expanded Semi-Bold"/>
              </a:rPr>
              <a:t>TON DUC THANG UNIVERSITY</a:t>
            </a:r>
          </a:p>
        </p:txBody>
      </p:sp>
      <p:pic>
        <p:nvPicPr>
          <p:cNvPr id="12" name="Picture 11">
            <a:extLst>
              <a:ext uri="{FF2B5EF4-FFF2-40B4-BE49-F238E27FC236}">
                <a16:creationId xmlns:a16="http://schemas.microsoft.com/office/drawing/2014/main" id="{929E9001-941A-3A15-B6BC-6F92E261266B}"/>
              </a:ext>
            </a:extLst>
          </p:cNvPr>
          <p:cNvPicPr>
            <a:picLocks noChangeAspect="1"/>
          </p:cNvPicPr>
          <p:nvPr/>
        </p:nvPicPr>
        <p:blipFill>
          <a:blip r:embed="rId9"/>
          <a:stretch>
            <a:fillRect/>
          </a:stretch>
        </p:blipFill>
        <p:spPr>
          <a:xfrm>
            <a:off x="2539766" y="2856177"/>
            <a:ext cx="13208467" cy="5368717"/>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184953" y="0"/>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14906978" y="904323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486423" y="812085"/>
            <a:ext cx="991952" cy="847668"/>
          </a:xfrm>
          <a:custGeom>
            <a:avLst/>
            <a:gdLst/>
            <a:ahLst/>
            <a:cxnLst/>
            <a:rect l="l" t="t" r="r" b="b"/>
            <a:pathLst>
              <a:path w="991952" h="847668">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2222454" y="2945243"/>
            <a:ext cx="13843092" cy="5557324"/>
          </a:xfrm>
          <a:custGeom>
            <a:avLst/>
            <a:gdLst/>
            <a:ahLst/>
            <a:cxnLst/>
            <a:rect l="l" t="t" r="r" b="b"/>
            <a:pathLst>
              <a:path w="13843092" h="5557324">
                <a:moveTo>
                  <a:pt x="0" y="0"/>
                </a:moveTo>
                <a:lnTo>
                  <a:pt x="13843092" y="0"/>
                </a:lnTo>
                <a:lnTo>
                  <a:pt x="13843092" y="5557323"/>
                </a:lnTo>
                <a:lnTo>
                  <a:pt x="0" y="5557323"/>
                </a:lnTo>
                <a:lnTo>
                  <a:pt x="0" y="0"/>
                </a:lnTo>
                <a:close/>
              </a:path>
            </a:pathLst>
          </a:custGeom>
          <a:blipFill>
            <a:blip r:embed="rId8"/>
            <a:stretch>
              <a:fillRect/>
            </a:stretch>
          </a:blipFill>
        </p:spPr>
      </p:sp>
      <p:sp>
        <p:nvSpPr>
          <p:cNvPr id="8" name="TextBox 8"/>
          <p:cNvSpPr txBox="1"/>
          <p:nvPr/>
        </p:nvSpPr>
        <p:spPr>
          <a:xfrm>
            <a:off x="3077806" y="1554978"/>
            <a:ext cx="12132389" cy="863600"/>
          </a:xfrm>
          <a:prstGeom prst="rect">
            <a:avLst/>
          </a:prstGeom>
        </p:spPr>
        <p:txBody>
          <a:bodyPr lIns="0" tIns="0" rIns="0" bIns="0" rtlCol="0" anchor="t">
            <a:spAutoFit/>
          </a:bodyPr>
          <a:lstStyle/>
          <a:p>
            <a:pPr algn="just">
              <a:lnSpc>
                <a:spcPts val="7000"/>
              </a:lnSpc>
            </a:pPr>
            <a:r>
              <a:rPr lang="en-US" sz="5000">
                <a:solidFill>
                  <a:srgbClr val="211F1C"/>
                </a:solidFill>
                <a:latin typeface="Josefin Sans Bold"/>
              </a:rPr>
              <a:t>Đánh giá mô hình k-Nearest Neighbors</a:t>
            </a:r>
          </a:p>
        </p:txBody>
      </p:sp>
      <p:sp>
        <p:nvSpPr>
          <p:cNvPr id="9" name="TextBox 9"/>
          <p:cNvSpPr txBox="1"/>
          <p:nvPr/>
        </p:nvSpPr>
        <p:spPr>
          <a:xfrm>
            <a:off x="5222838" y="8745911"/>
            <a:ext cx="7842323" cy="472197"/>
          </a:xfrm>
          <a:prstGeom prst="rect">
            <a:avLst/>
          </a:prstGeom>
        </p:spPr>
        <p:txBody>
          <a:bodyPr lIns="0" tIns="0" rIns="0" bIns="0" rtlCol="0" anchor="t">
            <a:spAutoFit/>
          </a:bodyPr>
          <a:lstStyle/>
          <a:p>
            <a:pPr marL="0" lvl="0" indent="0" algn="just">
              <a:lnSpc>
                <a:spcPts val="4107"/>
              </a:lnSpc>
            </a:pPr>
            <a:r>
              <a:rPr lang="en-US" sz="2333">
                <a:solidFill>
                  <a:srgbClr val="211F1C"/>
                </a:solidFill>
                <a:latin typeface="Roboto Mono Bold Italics"/>
              </a:rPr>
              <a:t>Kết quả đánh giá mô hình k-Nearest Neighbors</a:t>
            </a:r>
          </a:p>
        </p:txBody>
      </p:sp>
      <p:sp>
        <p:nvSpPr>
          <p:cNvPr id="10" name="TextBox 10"/>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spc="211">
                <a:solidFill>
                  <a:srgbClr val="211F1C"/>
                </a:solidFill>
                <a:latin typeface="Nunito Sans Expanded Semi-Bold"/>
              </a:rPr>
              <a:t>TON DUC THANG UNIVERSITY</a:t>
            </a:r>
          </a:p>
        </p:txBody>
      </p:sp>
      <p:pic>
        <p:nvPicPr>
          <p:cNvPr id="12" name="Picture 11">
            <a:extLst>
              <a:ext uri="{FF2B5EF4-FFF2-40B4-BE49-F238E27FC236}">
                <a16:creationId xmlns:a16="http://schemas.microsoft.com/office/drawing/2014/main" id="{6B3C49BF-939F-D099-41D5-D002E7CC818E}"/>
              </a:ext>
            </a:extLst>
          </p:cNvPr>
          <p:cNvPicPr>
            <a:picLocks noChangeAspect="1"/>
          </p:cNvPicPr>
          <p:nvPr/>
        </p:nvPicPr>
        <p:blipFill>
          <a:blip r:embed="rId9"/>
          <a:stretch>
            <a:fillRect/>
          </a:stretch>
        </p:blipFill>
        <p:spPr>
          <a:xfrm>
            <a:off x="2222454" y="2959249"/>
            <a:ext cx="13843092" cy="5543318"/>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184953" y="0"/>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16486423" y="812085"/>
            <a:ext cx="991952" cy="847668"/>
          </a:xfrm>
          <a:custGeom>
            <a:avLst/>
            <a:gdLst/>
            <a:ahLst/>
            <a:cxnLst/>
            <a:rect l="l" t="t" r="r" b="b"/>
            <a:pathLst>
              <a:path w="991952" h="847668">
                <a:moveTo>
                  <a:pt x="0" y="0"/>
                </a:moveTo>
                <a:lnTo>
                  <a:pt x="991952" y="0"/>
                </a:lnTo>
                <a:lnTo>
                  <a:pt x="991952" y="847668"/>
                </a:lnTo>
                <a:lnTo>
                  <a:pt x="0" y="847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2046670" y="2916169"/>
            <a:ext cx="14194661" cy="5615470"/>
          </a:xfrm>
          <a:custGeom>
            <a:avLst/>
            <a:gdLst/>
            <a:ahLst/>
            <a:cxnLst/>
            <a:rect l="l" t="t" r="r" b="b"/>
            <a:pathLst>
              <a:path w="14194661" h="5615470">
                <a:moveTo>
                  <a:pt x="0" y="0"/>
                </a:moveTo>
                <a:lnTo>
                  <a:pt x="14194660" y="0"/>
                </a:lnTo>
                <a:lnTo>
                  <a:pt x="14194660" y="5615470"/>
                </a:lnTo>
                <a:lnTo>
                  <a:pt x="0" y="5615470"/>
                </a:lnTo>
                <a:lnTo>
                  <a:pt x="0" y="0"/>
                </a:lnTo>
                <a:close/>
              </a:path>
            </a:pathLst>
          </a:custGeom>
          <a:blipFill>
            <a:blip r:embed="rId6"/>
            <a:stretch>
              <a:fillRect/>
            </a:stretch>
          </a:blipFill>
        </p:spPr>
      </p:sp>
      <p:sp>
        <p:nvSpPr>
          <p:cNvPr id="7" name="TextBox 7"/>
          <p:cNvSpPr txBox="1"/>
          <p:nvPr/>
        </p:nvSpPr>
        <p:spPr>
          <a:xfrm>
            <a:off x="1548681" y="1721597"/>
            <a:ext cx="15190637" cy="820713"/>
          </a:xfrm>
          <a:prstGeom prst="rect">
            <a:avLst/>
          </a:prstGeom>
        </p:spPr>
        <p:txBody>
          <a:bodyPr lIns="0" tIns="0" rIns="0" bIns="0" rtlCol="0" anchor="t">
            <a:spAutoFit/>
          </a:bodyPr>
          <a:lstStyle/>
          <a:p>
            <a:pPr algn="just">
              <a:lnSpc>
                <a:spcPts val="6740"/>
              </a:lnSpc>
            </a:pPr>
            <a:r>
              <a:rPr lang="en-US" sz="4814">
                <a:solidFill>
                  <a:srgbClr val="211F1C"/>
                </a:solidFill>
                <a:latin typeface="Josefin Sans Bold"/>
              </a:rPr>
              <a:t>Đánh giá mô hình Support Vector Machine (SVM)</a:t>
            </a:r>
          </a:p>
        </p:txBody>
      </p:sp>
      <p:sp>
        <p:nvSpPr>
          <p:cNvPr id="8" name="TextBox 8"/>
          <p:cNvSpPr txBox="1"/>
          <p:nvPr/>
        </p:nvSpPr>
        <p:spPr>
          <a:xfrm>
            <a:off x="4059912" y="8769764"/>
            <a:ext cx="9760446" cy="500609"/>
          </a:xfrm>
          <a:prstGeom prst="rect">
            <a:avLst/>
          </a:prstGeom>
        </p:spPr>
        <p:txBody>
          <a:bodyPr lIns="0" tIns="0" rIns="0" bIns="0" rtlCol="0" anchor="t">
            <a:spAutoFit/>
          </a:bodyPr>
          <a:lstStyle/>
          <a:p>
            <a:pPr marL="0" lvl="0" indent="0" algn="just">
              <a:lnSpc>
                <a:spcPts val="4347"/>
              </a:lnSpc>
            </a:pPr>
            <a:r>
              <a:rPr lang="en-US" sz="2469">
                <a:solidFill>
                  <a:srgbClr val="211F1C"/>
                </a:solidFill>
                <a:latin typeface="Roboto Mono Bold Italics"/>
              </a:rPr>
              <a:t>Kết quả đánh giá mô hình Support Vector Machine (SVM)</a:t>
            </a:r>
          </a:p>
        </p:txBody>
      </p:sp>
      <p:sp>
        <p:nvSpPr>
          <p:cNvPr id="9" name="TextBox 9"/>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spc="211">
                <a:solidFill>
                  <a:srgbClr val="211F1C"/>
                </a:solidFill>
                <a:latin typeface="Nunito Sans Expanded Semi-Bold"/>
              </a:rPr>
              <a:t>TON DUC THANG UNIVERSITY</a:t>
            </a:r>
          </a:p>
        </p:txBody>
      </p:sp>
      <p:pic>
        <p:nvPicPr>
          <p:cNvPr id="11" name="Picture 10">
            <a:extLst>
              <a:ext uri="{FF2B5EF4-FFF2-40B4-BE49-F238E27FC236}">
                <a16:creationId xmlns:a16="http://schemas.microsoft.com/office/drawing/2014/main" id="{3C28B96B-D9AE-BC9E-14E3-0F63EF1E91B7}"/>
              </a:ext>
            </a:extLst>
          </p:cNvPr>
          <p:cNvPicPr>
            <a:picLocks noChangeAspect="1"/>
          </p:cNvPicPr>
          <p:nvPr/>
        </p:nvPicPr>
        <p:blipFill>
          <a:blip r:embed="rId7"/>
          <a:stretch>
            <a:fillRect/>
          </a:stretch>
        </p:blipFill>
        <p:spPr>
          <a:xfrm>
            <a:off x="2046669" y="2916169"/>
            <a:ext cx="14194661" cy="561547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184953" y="0"/>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14906978" y="904323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486423" y="812085"/>
            <a:ext cx="991952" cy="847668"/>
          </a:xfrm>
          <a:custGeom>
            <a:avLst/>
            <a:gdLst/>
            <a:ahLst/>
            <a:cxnLst/>
            <a:rect l="l" t="t" r="r" b="b"/>
            <a:pathLst>
              <a:path w="991952" h="847668">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731305" y="3085223"/>
            <a:ext cx="13175674" cy="5320660"/>
          </a:xfrm>
          <a:custGeom>
            <a:avLst/>
            <a:gdLst/>
            <a:ahLst/>
            <a:cxnLst/>
            <a:rect l="l" t="t" r="r" b="b"/>
            <a:pathLst>
              <a:path w="13175674" h="5320660">
                <a:moveTo>
                  <a:pt x="0" y="0"/>
                </a:moveTo>
                <a:lnTo>
                  <a:pt x="13175673" y="0"/>
                </a:lnTo>
                <a:lnTo>
                  <a:pt x="13175673" y="5320660"/>
                </a:lnTo>
                <a:lnTo>
                  <a:pt x="0" y="5320660"/>
                </a:lnTo>
                <a:lnTo>
                  <a:pt x="0" y="0"/>
                </a:lnTo>
                <a:close/>
              </a:path>
            </a:pathLst>
          </a:custGeom>
          <a:blipFill>
            <a:blip r:embed="rId8"/>
            <a:stretch>
              <a:fillRect/>
            </a:stretch>
          </a:blipFill>
        </p:spPr>
      </p:sp>
      <p:sp>
        <p:nvSpPr>
          <p:cNvPr id="8" name="TextBox 8"/>
          <p:cNvSpPr txBox="1"/>
          <p:nvPr/>
        </p:nvSpPr>
        <p:spPr>
          <a:xfrm>
            <a:off x="924188" y="1574028"/>
            <a:ext cx="13483375" cy="729654"/>
          </a:xfrm>
          <a:prstGeom prst="rect">
            <a:avLst/>
          </a:prstGeom>
        </p:spPr>
        <p:txBody>
          <a:bodyPr lIns="0" tIns="0" rIns="0" bIns="0" rtlCol="0" anchor="t">
            <a:spAutoFit/>
          </a:bodyPr>
          <a:lstStyle/>
          <a:p>
            <a:pPr algn="just">
              <a:lnSpc>
                <a:spcPts val="5982"/>
              </a:lnSpc>
            </a:pPr>
            <a:r>
              <a:rPr lang="en-US" sz="4273">
                <a:solidFill>
                  <a:srgbClr val="211F1C"/>
                </a:solidFill>
                <a:latin typeface="Josefin Sans Bold"/>
              </a:rPr>
              <a:t>Đánh giá mô hình Decision Trees</a:t>
            </a:r>
          </a:p>
        </p:txBody>
      </p:sp>
      <p:sp>
        <p:nvSpPr>
          <p:cNvPr id="9" name="TextBox 9"/>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spc="211">
                <a:solidFill>
                  <a:srgbClr val="211F1C"/>
                </a:solidFill>
                <a:latin typeface="Nunito Sans Expanded Semi-Bold"/>
              </a:rPr>
              <a:t>TON DUC THANG UNIVERSITY</a:t>
            </a:r>
          </a:p>
        </p:txBody>
      </p:sp>
      <p:sp>
        <p:nvSpPr>
          <p:cNvPr id="10" name="TextBox 10"/>
          <p:cNvSpPr txBox="1"/>
          <p:nvPr/>
        </p:nvSpPr>
        <p:spPr>
          <a:xfrm>
            <a:off x="5103576" y="8909888"/>
            <a:ext cx="7183755" cy="500609"/>
          </a:xfrm>
          <a:prstGeom prst="rect">
            <a:avLst/>
          </a:prstGeom>
        </p:spPr>
        <p:txBody>
          <a:bodyPr lIns="0" tIns="0" rIns="0" bIns="0" rtlCol="0" anchor="t">
            <a:spAutoFit/>
          </a:bodyPr>
          <a:lstStyle/>
          <a:p>
            <a:pPr marL="0" lvl="0" indent="0" algn="just">
              <a:lnSpc>
                <a:spcPts val="4347"/>
              </a:lnSpc>
            </a:pPr>
            <a:r>
              <a:rPr lang="en-US" sz="2469">
                <a:solidFill>
                  <a:srgbClr val="211F1C"/>
                </a:solidFill>
                <a:latin typeface="Roboto Mono Bold Italics"/>
              </a:rPr>
              <a:t>Kết quả đánh giá mô hình Decision Trees</a:t>
            </a:r>
          </a:p>
        </p:txBody>
      </p:sp>
      <p:pic>
        <p:nvPicPr>
          <p:cNvPr id="12" name="Picture 11">
            <a:extLst>
              <a:ext uri="{FF2B5EF4-FFF2-40B4-BE49-F238E27FC236}">
                <a16:creationId xmlns:a16="http://schemas.microsoft.com/office/drawing/2014/main" id="{8AD1EDE9-2CAF-3C02-7915-D8512DA41E53}"/>
              </a:ext>
            </a:extLst>
          </p:cNvPr>
          <p:cNvPicPr>
            <a:picLocks noChangeAspect="1"/>
          </p:cNvPicPr>
          <p:nvPr/>
        </p:nvPicPr>
        <p:blipFill>
          <a:blip r:embed="rId9"/>
          <a:stretch>
            <a:fillRect/>
          </a:stretch>
        </p:blipFill>
        <p:spPr>
          <a:xfrm>
            <a:off x="1731304" y="3085224"/>
            <a:ext cx="13175674" cy="528256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184953" y="0"/>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14906978" y="904323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486423" y="812085"/>
            <a:ext cx="991952" cy="847668"/>
          </a:xfrm>
          <a:custGeom>
            <a:avLst/>
            <a:gdLst/>
            <a:ahLst/>
            <a:cxnLst/>
            <a:rect l="l" t="t" r="r" b="b"/>
            <a:pathLst>
              <a:path w="991952" h="847668">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2614073" y="3066663"/>
            <a:ext cx="13059853" cy="5356007"/>
          </a:xfrm>
          <a:custGeom>
            <a:avLst/>
            <a:gdLst/>
            <a:ahLst/>
            <a:cxnLst/>
            <a:rect l="l" t="t" r="r" b="b"/>
            <a:pathLst>
              <a:path w="13059853" h="5356007">
                <a:moveTo>
                  <a:pt x="0" y="0"/>
                </a:moveTo>
                <a:lnTo>
                  <a:pt x="13059854" y="0"/>
                </a:lnTo>
                <a:lnTo>
                  <a:pt x="13059854" y="5356008"/>
                </a:lnTo>
                <a:lnTo>
                  <a:pt x="0" y="5356008"/>
                </a:lnTo>
                <a:lnTo>
                  <a:pt x="0" y="0"/>
                </a:lnTo>
                <a:close/>
              </a:path>
            </a:pathLst>
          </a:custGeom>
          <a:blipFill>
            <a:blip r:embed="rId8"/>
            <a:stretch>
              <a:fillRect/>
            </a:stretch>
          </a:blipFill>
        </p:spPr>
      </p:sp>
      <p:sp>
        <p:nvSpPr>
          <p:cNvPr id="8" name="TextBox 8"/>
          <p:cNvSpPr txBox="1"/>
          <p:nvPr/>
        </p:nvSpPr>
        <p:spPr>
          <a:xfrm>
            <a:off x="924188" y="1574028"/>
            <a:ext cx="13483375" cy="729654"/>
          </a:xfrm>
          <a:prstGeom prst="rect">
            <a:avLst/>
          </a:prstGeom>
        </p:spPr>
        <p:txBody>
          <a:bodyPr lIns="0" tIns="0" rIns="0" bIns="0" rtlCol="0" anchor="t">
            <a:spAutoFit/>
          </a:bodyPr>
          <a:lstStyle/>
          <a:p>
            <a:pPr algn="just">
              <a:lnSpc>
                <a:spcPts val="5982"/>
              </a:lnSpc>
            </a:pPr>
            <a:r>
              <a:rPr lang="en-US" sz="4273">
                <a:solidFill>
                  <a:srgbClr val="211F1C"/>
                </a:solidFill>
                <a:latin typeface="Josefin Sans Bold"/>
              </a:rPr>
              <a:t>Đánh giá mô hình Random Forest</a:t>
            </a:r>
          </a:p>
        </p:txBody>
      </p:sp>
      <p:sp>
        <p:nvSpPr>
          <p:cNvPr id="9" name="TextBox 9"/>
          <p:cNvSpPr txBox="1"/>
          <p:nvPr/>
        </p:nvSpPr>
        <p:spPr>
          <a:xfrm>
            <a:off x="5644307" y="8542629"/>
            <a:ext cx="6999387" cy="500609"/>
          </a:xfrm>
          <a:prstGeom prst="rect">
            <a:avLst/>
          </a:prstGeom>
        </p:spPr>
        <p:txBody>
          <a:bodyPr lIns="0" tIns="0" rIns="0" bIns="0" rtlCol="0" anchor="t">
            <a:spAutoFit/>
          </a:bodyPr>
          <a:lstStyle/>
          <a:p>
            <a:pPr marL="0" lvl="0" indent="0" algn="just">
              <a:lnSpc>
                <a:spcPts val="4347"/>
              </a:lnSpc>
            </a:pPr>
            <a:r>
              <a:rPr lang="en-US" sz="2469">
                <a:solidFill>
                  <a:srgbClr val="211F1C"/>
                </a:solidFill>
                <a:latin typeface="Roboto Mono Bold Italics"/>
              </a:rPr>
              <a:t>Kết quả đánh giá mô hình Random Forest</a:t>
            </a:r>
          </a:p>
        </p:txBody>
      </p:sp>
      <p:sp>
        <p:nvSpPr>
          <p:cNvPr id="10" name="TextBox 10"/>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spc="211">
                <a:solidFill>
                  <a:srgbClr val="211F1C"/>
                </a:solidFill>
                <a:latin typeface="Nunito Sans Expanded Semi-Bold"/>
              </a:rPr>
              <a:t>TON DUC THANG UNIVERSITY</a:t>
            </a:r>
          </a:p>
        </p:txBody>
      </p:sp>
      <p:pic>
        <p:nvPicPr>
          <p:cNvPr id="12" name="Picture 11">
            <a:extLst>
              <a:ext uri="{FF2B5EF4-FFF2-40B4-BE49-F238E27FC236}">
                <a16:creationId xmlns:a16="http://schemas.microsoft.com/office/drawing/2014/main" id="{6112E071-F3E9-2228-CB65-30CAAD37C21F}"/>
              </a:ext>
            </a:extLst>
          </p:cNvPr>
          <p:cNvPicPr>
            <a:picLocks noChangeAspect="1"/>
          </p:cNvPicPr>
          <p:nvPr/>
        </p:nvPicPr>
        <p:blipFill>
          <a:blip r:embed="rId9"/>
          <a:stretch>
            <a:fillRect/>
          </a:stretch>
        </p:blipFill>
        <p:spPr>
          <a:xfrm>
            <a:off x="2614073" y="3066663"/>
            <a:ext cx="13059853" cy="5356007"/>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184953" y="0"/>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14906978" y="904323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486423" y="812085"/>
            <a:ext cx="991952" cy="847668"/>
          </a:xfrm>
          <a:custGeom>
            <a:avLst/>
            <a:gdLst/>
            <a:ahLst/>
            <a:cxnLst/>
            <a:rect l="l" t="t" r="r" b="b"/>
            <a:pathLst>
              <a:path w="991952" h="847668">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975869" y="2549155"/>
            <a:ext cx="14510554" cy="5977008"/>
          </a:xfrm>
          <a:custGeom>
            <a:avLst/>
            <a:gdLst/>
            <a:ahLst/>
            <a:cxnLst/>
            <a:rect l="l" t="t" r="r" b="b"/>
            <a:pathLst>
              <a:path w="14510554" h="5977008">
                <a:moveTo>
                  <a:pt x="0" y="0"/>
                </a:moveTo>
                <a:lnTo>
                  <a:pt x="14510554" y="0"/>
                </a:lnTo>
                <a:lnTo>
                  <a:pt x="14510554" y="5977009"/>
                </a:lnTo>
                <a:lnTo>
                  <a:pt x="0" y="5977009"/>
                </a:lnTo>
                <a:lnTo>
                  <a:pt x="0" y="0"/>
                </a:lnTo>
                <a:close/>
              </a:path>
            </a:pathLst>
          </a:custGeom>
          <a:blipFill>
            <a:blip r:embed="rId8"/>
            <a:stretch>
              <a:fillRect/>
            </a:stretch>
          </a:blipFill>
        </p:spPr>
      </p:sp>
      <p:sp>
        <p:nvSpPr>
          <p:cNvPr id="8" name="TextBox 8"/>
          <p:cNvSpPr txBox="1"/>
          <p:nvPr/>
        </p:nvSpPr>
        <p:spPr>
          <a:xfrm>
            <a:off x="4281514" y="1182651"/>
            <a:ext cx="9724973" cy="849431"/>
          </a:xfrm>
          <a:prstGeom prst="rect">
            <a:avLst/>
          </a:prstGeom>
        </p:spPr>
        <p:txBody>
          <a:bodyPr lIns="0" tIns="0" rIns="0" bIns="0" rtlCol="0" anchor="t">
            <a:spAutoFit/>
          </a:bodyPr>
          <a:lstStyle/>
          <a:p>
            <a:pPr algn="just">
              <a:lnSpc>
                <a:spcPts val="6918"/>
              </a:lnSpc>
            </a:pPr>
            <a:r>
              <a:rPr lang="en-US" sz="4941">
                <a:solidFill>
                  <a:srgbClr val="211F1C"/>
                </a:solidFill>
                <a:latin typeface="Josefin Sans Bold"/>
              </a:rPr>
              <a:t>Đánh giá mô hình Naïve Bayes</a:t>
            </a:r>
          </a:p>
        </p:txBody>
      </p:sp>
      <p:sp>
        <p:nvSpPr>
          <p:cNvPr id="9" name="TextBox 9"/>
          <p:cNvSpPr txBox="1"/>
          <p:nvPr/>
        </p:nvSpPr>
        <p:spPr>
          <a:xfrm>
            <a:off x="5915553" y="8757691"/>
            <a:ext cx="6631186" cy="500609"/>
          </a:xfrm>
          <a:prstGeom prst="rect">
            <a:avLst/>
          </a:prstGeom>
        </p:spPr>
        <p:txBody>
          <a:bodyPr lIns="0" tIns="0" rIns="0" bIns="0" rtlCol="0" anchor="t">
            <a:spAutoFit/>
          </a:bodyPr>
          <a:lstStyle/>
          <a:p>
            <a:pPr marL="0" lvl="0" indent="0" algn="just">
              <a:lnSpc>
                <a:spcPts val="4347"/>
              </a:lnSpc>
            </a:pPr>
            <a:r>
              <a:rPr lang="en-US" sz="2469">
                <a:solidFill>
                  <a:srgbClr val="211F1C"/>
                </a:solidFill>
                <a:latin typeface="Roboto Mono Bold Italics"/>
              </a:rPr>
              <a:t>Kết quả đánh giá mô hình Naïve Bayes</a:t>
            </a:r>
          </a:p>
        </p:txBody>
      </p:sp>
      <p:sp>
        <p:nvSpPr>
          <p:cNvPr id="10" name="TextBox 10"/>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spc="211">
                <a:solidFill>
                  <a:srgbClr val="211F1C"/>
                </a:solidFill>
                <a:latin typeface="Nunito Sans Expanded Semi-Bold"/>
              </a:rPr>
              <a:t>TON DUC THANG UNIVERSITY</a:t>
            </a:r>
          </a:p>
        </p:txBody>
      </p:sp>
      <p:pic>
        <p:nvPicPr>
          <p:cNvPr id="12" name="Picture 11">
            <a:extLst>
              <a:ext uri="{FF2B5EF4-FFF2-40B4-BE49-F238E27FC236}">
                <a16:creationId xmlns:a16="http://schemas.microsoft.com/office/drawing/2014/main" id="{B1E32251-8463-650F-DBA5-9C9A8A79BE53}"/>
              </a:ext>
            </a:extLst>
          </p:cNvPr>
          <p:cNvPicPr>
            <a:picLocks noChangeAspect="1"/>
          </p:cNvPicPr>
          <p:nvPr/>
        </p:nvPicPr>
        <p:blipFill>
          <a:blip r:embed="rId9"/>
          <a:stretch>
            <a:fillRect/>
          </a:stretch>
        </p:blipFill>
        <p:spPr>
          <a:xfrm>
            <a:off x="1975869" y="2549155"/>
            <a:ext cx="14510554" cy="5977007"/>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184953" y="0"/>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2830449" y="2856406"/>
            <a:ext cx="12127901" cy="4574189"/>
          </a:xfrm>
          <a:custGeom>
            <a:avLst/>
            <a:gdLst/>
            <a:ahLst/>
            <a:cxnLst/>
            <a:rect l="l" t="t" r="r" b="b"/>
            <a:pathLst>
              <a:path w="12127901" h="4574189">
                <a:moveTo>
                  <a:pt x="0" y="0"/>
                </a:moveTo>
                <a:lnTo>
                  <a:pt x="12127901" y="0"/>
                </a:lnTo>
                <a:lnTo>
                  <a:pt x="12127901" y="4574188"/>
                </a:lnTo>
                <a:lnTo>
                  <a:pt x="0" y="4574188"/>
                </a:lnTo>
                <a:lnTo>
                  <a:pt x="0" y="0"/>
                </a:lnTo>
                <a:close/>
              </a:path>
            </a:pathLst>
          </a:custGeom>
          <a:blipFill>
            <a:blip r:embed="rId4"/>
            <a:stretch>
              <a:fillRect r="-3775"/>
            </a:stretch>
          </a:blipFill>
        </p:spPr>
      </p:sp>
      <p:sp>
        <p:nvSpPr>
          <p:cNvPr id="6" name="Freeform 6"/>
          <p:cNvSpPr/>
          <p:nvPr/>
        </p:nvSpPr>
        <p:spPr>
          <a:xfrm rot="-8723961" flipH="1">
            <a:off x="324279" y="7929501"/>
            <a:ext cx="2688059" cy="960981"/>
          </a:xfrm>
          <a:custGeom>
            <a:avLst/>
            <a:gdLst/>
            <a:ahLst/>
            <a:cxnLst/>
            <a:rect l="l" t="t" r="r" b="b"/>
            <a:pathLst>
              <a:path w="2688059" h="960981">
                <a:moveTo>
                  <a:pt x="2688058" y="0"/>
                </a:moveTo>
                <a:lnTo>
                  <a:pt x="0" y="0"/>
                </a:lnTo>
                <a:lnTo>
                  <a:pt x="0" y="960981"/>
                </a:lnTo>
                <a:lnTo>
                  <a:pt x="2688058" y="960981"/>
                </a:lnTo>
                <a:lnTo>
                  <a:pt x="2688058"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647974" y="933450"/>
            <a:ext cx="17526548" cy="741485"/>
          </a:xfrm>
          <a:prstGeom prst="rect">
            <a:avLst/>
          </a:prstGeom>
        </p:spPr>
        <p:txBody>
          <a:bodyPr lIns="0" tIns="0" rIns="0" bIns="0" rtlCol="0" anchor="t">
            <a:spAutoFit/>
          </a:bodyPr>
          <a:lstStyle/>
          <a:p>
            <a:pPr algn="just">
              <a:lnSpc>
                <a:spcPts val="6045"/>
              </a:lnSpc>
            </a:pPr>
            <a:r>
              <a:rPr lang="en-US" sz="4318">
                <a:solidFill>
                  <a:srgbClr val="211F1C"/>
                </a:solidFill>
                <a:latin typeface="Josefin Sans Bold"/>
              </a:rPr>
              <a:t>Chọn mô hình có hiệu suất tốt nhất để dự đoán trên tập kiểm tra</a:t>
            </a:r>
          </a:p>
        </p:txBody>
      </p:sp>
      <p:sp>
        <p:nvSpPr>
          <p:cNvPr id="8" name="TextBox 8"/>
          <p:cNvSpPr txBox="1"/>
          <p:nvPr/>
        </p:nvSpPr>
        <p:spPr>
          <a:xfrm>
            <a:off x="915222" y="1961173"/>
            <a:ext cx="17259300" cy="490071"/>
          </a:xfrm>
          <a:prstGeom prst="rect">
            <a:avLst/>
          </a:prstGeom>
        </p:spPr>
        <p:txBody>
          <a:bodyPr lIns="0" tIns="0" rIns="0" bIns="0" rtlCol="0" anchor="t">
            <a:spAutoFit/>
          </a:bodyPr>
          <a:lstStyle/>
          <a:p>
            <a:pPr marL="0" lvl="0" indent="0" algn="just">
              <a:lnSpc>
                <a:spcPts val="4257"/>
              </a:lnSpc>
            </a:pPr>
            <a:r>
              <a:rPr lang="en-US" sz="2419" dirty="0" err="1">
                <a:solidFill>
                  <a:srgbClr val="211F1C"/>
                </a:solidFill>
                <a:latin typeface="Roboto Mono"/>
              </a:rPr>
              <a:t>Kết</a:t>
            </a:r>
            <a:r>
              <a:rPr lang="en-US" sz="2419" dirty="0">
                <a:solidFill>
                  <a:srgbClr val="211F1C"/>
                </a:solidFill>
                <a:latin typeface="Roboto Mono"/>
              </a:rPr>
              <a:t> </a:t>
            </a:r>
            <a:r>
              <a:rPr lang="en-US" sz="2419" dirty="0" err="1">
                <a:solidFill>
                  <a:srgbClr val="211F1C"/>
                </a:solidFill>
                <a:latin typeface="Roboto Mono"/>
              </a:rPr>
              <a:t>quả</a:t>
            </a:r>
            <a:r>
              <a:rPr lang="en-US" sz="2419" dirty="0">
                <a:solidFill>
                  <a:srgbClr val="211F1C"/>
                </a:solidFill>
                <a:latin typeface="Roboto Mono"/>
              </a:rPr>
              <a:t> so </a:t>
            </a:r>
            <a:r>
              <a:rPr lang="en-US" sz="2419" dirty="0" err="1">
                <a:solidFill>
                  <a:srgbClr val="211F1C"/>
                </a:solidFill>
                <a:latin typeface="Roboto Mono"/>
              </a:rPr>
              <a:t>sánh</a:t>
            </a:r>
            <a:r>
              <a:rPr lang="en-US" sz="2419" dirty="0">
                <a:solidFill>
                  <a:srgbClr val="211F1C"/>
                </a:solidFill>
                <a:latin typeface="Roboto Mono"/>
              </a:rPr>
              <a:t> </a:t>
            </a:r>
            <a:r>
              <a:rPr lang="en-US" sz="2419" dirty="0" err="1">
                <a:solidFill>
                  <a:srgbClr val="211F1C"/>
                </a:solidFill>
                <a:latin typeface="Roboto Mono"/>
              </a:rPr>
              <a:t>các</a:t>
            </a:r>
            <a:r>
              <a:rPr lang="en-US" sz="2419" dirty="0">
                <a:solidFill>
                  <a:srgbClr val="211F1C"/>
                </a:solidFill>
                <a:latin typeface="Roboto Mono"/>
              </a:rPr>
              <a:t> </a:t>
            </a:r>
            <a:r>
              <a:rPr lang="en-US" sz="2419" dirty="0" err="1">
                <a:solidFill>
                  <a:srgbClr val="211F1C"/>
                </a:solidFill>
                <a:latin typeface="Roboto Mono"/>
              </a:rPr>
              <a:t>mô</a:t>
            </a:r>
            <a:r>
              <a:rPr lang="en-US" sz="2419" dirty="0">
                <a:solidFill>
                  <a:srgbClr val="211F1C"/>
                </a:solidFill>
                <a:latin typeface="Roboto Mono"/>
              </a:rPr>
              <a:t> </a:t>
            </a:r>
            <a:r>
              <a:rPr lang="en-US" sz="2419" dirty="0" err="1">
                <a:solidFill>
                  <a:srgbClr val="211F1C"/>
                </a:solidFill>
                <a:latin typeface="Roboto Mono"/>
              </a:rPr>
              <a:t>hình</a:t>
            </a:r>
            <a:r>
              <a:rPr lang="en-US" sz="2419" dirty="0">
                <a:solidFill>
                  <a:srgbClr val="211F1C"/>
                </a:solidFill>
                <a:latin typeface="Roboto Mono"/>
              </a:rPr>
              <a:t> </a:t>
            </a:r>
            <a:r>
              <a:rPr lang="en-US" sz="2419" dirty="0" err="1">
                <a:solidFill>
                  <a:srgbClr val="211F1C"/>
                </a:solidFill>
                <a:latin typeface="Roboto Mono"/>
              </a:rPr>
              <a:t>bằng</a:t>
            </a:r>
            <a:r>
              <a:rPr lang="en-US" sz="2419" dirty="0">
                <a:solidFill>
                  <a:srgbClr val="211F1C"/>
                </a:solidFill>
                <a:latin typeface="Roboto Mono"/>
              </a:rPr>
              <a:t> </a:t>
            </a:r>
            <a:r>
              <a:rPr lang="en-US" sz="2419" dirty="0" err="1">
                <a:solidFill>
                  <a:srgbClr val="211F1C"/>
                </a:solidFill>
                <a:latin typeface="Roboto Mono"/>
              </a:rPr>
              <a:t>chỉ</a:t>
            </a:r>
            <a:r>
              <a:rPr lang="en-US" sz="2419" dirty="0">
                <a:solidFill>
                  <a:srgbClr val="211F1C"/>
                </a:solidFill>
                <a:latin typeface="Roboto Mono"/>
              </a:rPr>
              <a:t> </a:t>
            </a:r>
            <a:r>
              <a:rPr lang="en-US" sz="2419" dirty="0" err="1">
                <a:solidFill>
                  <a:srgbClr val="211F1C"/>
                </a:solidFill>
                <a:latin typeface="Roboto Mono"/>
              </a:rPr>
              <a:t>số</a:t>
            </a:r>
            <a:r>
              <a:rPr lang="en-US" sz="2419" dirty="0">
                <a:solidFill>
                  <a:srgbClr val="211F1C"/>
                </a:solidFill>
                <a:latin typeface="Roboto Mono"/>
              </a:rPr>
              <a:t> </a:t>
            </a:r>
            <a:r>
              <a:rPr lang="en-US" sz="2419" dirty="0" err="1">
                <a:solidFill>
                  <a:srgbClr val="211F1C"/>
                </a:solidFill>
                <a:latin typeface="Roboto Mono"/>
              </a:rPr>
              <a:t>F1</a:t>
            </a:r>
            <a:r>
              <a:rPr lang="en-US" sz="2419" dirty="0">
                <a:solidFill>
                  <a:srgbClr val="211F1C"/>
                </a:solidFill>
                <a:latin typeface="Roboto Mono"/>
              </a:rPr>
              <a:t>-Score </a:t>
            </a:r>
            <a:r>
              <a:rPr lang="en-US" sz="2419" dirty="0" err="1">
                <a:solidFill>
                  <a:srgbClr val="211F1C"/>
                </a:solidFill>
                <a:latin typeface="Roboto Mono"/>
              </a:rPr>
              <a:t>để</a:t>
            </a:r>
            <a:r>
              <a:rPr lang="en-US" sz="2419" dirty="0">
                <a:solidFill>
                  <a:srgbClr val="211F1C"/>
                </a:solidFill>
                <a:latin typeface="Roboto Mono"/>
              </a:rPr>
              <a:t> </a:t>
            </a:r>
            <a:r>
              <a:rPr lang="en-US" sz="2419" dirty="0" err="1">
                <a:solidFill>
                  <a:srgbClr val="211F1C"/>
                </a:solidFill>
                <a:latin typeface="Roboto Mono"/>
              </a:rPr>
              <a:t>chọn</a:t>
            </a:r>
            <a:r>
              <a:rPr lang="en-US" sz="2419" dirty="0">
                <a:solidFill>
                  <a:srgbClr val="211F1C"/>
                </a:solidFill>
                <a:latin typeface="Roboto Mono"/>
              </a:rPr>
              <a:t> </a:t>
            </a:r>
            <a:r>
              <a:rPr lang="en-US" sz="2419" dirty="0" err="1">
                <a:solidFill>
                  <a:srgbClr val="211F1C"/>
                </a:solidFill>
                <a:latin typeface="Roboto Mono"/>
              </a:rPr>
              <a:t>ra</a:t>
            </a:r>
            <a:r>
              <a:rPr lang="en-US" sz="2419" dirty="0">
                <a:solidFill>
                  <a:srgbClr val="211F1C"/>
                </a:solidFill>
                <a:latin typeface="Roboto Mono"/>
              </a:rPr>
              <a:t> </a:t>
            </a:r>
            <a:r>
              <a:rPr lang="en-US" sz="2419" dirty="0" err="1">
                <a:solidFill>
                  <a:srgbClr val="211F1C"/>
                </a:solidFill>
                <a:latin typeface="Roboto Mono"/>
              </a:rPr>
              <a:t>mô</a:t>
            </a:r>
            <a:r>
              <a:rPr lang="en-US" sz="2419" dirty="0">
                <a:solidFill>
                  <a:srgbClr val="211F1C"/>
                </a:solidFill>
                <a:latin typeface="Roboto Mono"/>
              </a:rPr>
              <a:t> </a:t>
            </a:r>
            <a:r>
              <a:rPr lang="en-US" sz="2419" dirty="0" err="1">
                <a:solidFill>
                  <a:srgbClr val="211F1C"/>
                </a:solidFill>
                <a:latin typeface="Roboto Mono"/>
              </a:rPr>
              <a:t>hình</a:t>
            </a:r>
            <a:r>
              <a:rPr lang="en-US" sz="2419" dirty="0">
                <a:solidFill>
                  <a:srgbClr val="211F1C"/>
                </a:solidFill>
                <a:latin typeface="Roboto Mono"/>
              </a:rPr>
              <a:t> </a:t>
            </a:r>
            <a:r>
              <a:rPr lang="en-US" sz="2419" dirty="0" err="1">
                <a:solidFill>
                  <a:srgbClr val="211F1C"/>
                </a:solidFill>
                <a:latin typeface="Roboto Mono"/>
              </a:rPr>
              <a:t>tốt</a:t>
            </a:r>
            <a:r>
              <a:rPr lang="en-US" sz="2419" dirty="0">
                <a:solidFill>
                  <a:srgbClr val="211F1C"/>
                </a:solidFill>
                <a:latin typeface="Roboto Mono"/>
              </a:rPr>
              <a:t> </a:t>
            </a:r>
            <a:r>
              <a:rPr lang="en-US" sz="2419" dirty="0" err="1">
                <a:solidFill>
                  <a:srgbClr val="211F1C"/>
                </a:solidFill>
                <a:latin typeface="Roboto Mono"/>
              </a:rPr>
              <a:t>nhất</a:t>
            </a:r>
            <a:r>
              <a:rPr lang="en-US" sz="2419" dirty="0">
                <a:solidFill>
                  <a:srgbClr val="211F1C"/>
                </a:solidFill>
                <a:latin typeface="Roboto Mono"/>
              </a:rPr>
              <a:t> </a:t>
            </a:r>
            <a:r>
              <a:rPr lang="en-US" sz="2419" dirty="0" err="1">
                <a:solidFill>
                  <a:srgbClr val="211F1C"/>
                </a:solidFill>
                <a:latin typeface="Roboto Mono"/>
              </a:rPr>
              <a:t>cho</a:t>
            </a:r>
            <a:r>
              <a:rPr lang="en-US" sz="2419" dirty="0">
                <a:solidFill>
                  <a:srgbClr val="211F1C"/>
                </a:solidFill>
                <a:latin typeface="Roboto Mono"/>
              </a:rPr>
              <a:t> </a:t>
            </a:r>
            <a:r>
              <a:rPr lang="en-US" sz="2419" dirty="0" err="1">
                <a:solidFill>
                  <a:srgbClr val="211F1C"/>
                </a:solidFill>
                <a:latin typeface="Roboto Mono"/>
              </a:rPr>
              <a:t>tập</a:t>
            </a:r>
            <a:r>
              <a:rPr lang="en-US" sz="2419" dirty="0">
                <a:solidFill>
                  <a:srgbClr val="211F1C"/>
                </a:solidFill>
                <a:latin typeface="Roboto Mono"/>
              </a:rPr>
              <a:t> </a:t>
            </a:r>
            <a:r>
              <a:rPr lang="en-US" sz="2419" dirty="0" err="1">
                <a:solidFill>
                  <a:srgbClr val="211F1C"/>
                </a:solidFill>
                <a:latin typeface="Roboto Mono"/>
              </a:rPr>
              <a:t>dữ</a:t>
            </a:r>
            <a:r>
              <a:rPr lang="en-US" sz="2419" dirty="0">
                <a:solidFill>
                  <a:srgbClr val="211F1C"/>
                </a:solidFill>
                <a:latin typeface="Roboto Mono"/>
              </a:rPr>
              <a:t> </a:t>
            </a:r>
            <a:r>
              <a:rPr lang="en-US" sz="2419" dirty="0" err="1">
                <a:solidFill>
                  <a:srgbClr val="211F1C"/>
                </a:solidFill>
                <a:latin typeface="Roboto Mono"/>
              </a:rPr>
              <a:t>liệu</a:t>
            </a:r>
            <a:endParaRPr lang="en-US" sz="2419" dirty="0">
              <a:solidFill>
                <a:srgbClr val="211F1C"/>
              </a:solidFill>
              <a:latin typeface="Roboto Mono"/>
            </a:endParaRPr>
          </a:p>
        </p:txBody>
      </p:sp>
      <p:sp>
        <p:nvSpPr>
          <p:cNvPr id="9" name="TextBox 9"/>
          <p:cNvSpPr txBox="1"/>
          <p:nvPr/>
        </p:nvSpPr>
        <p:spPr>
          <a:xfrm>
            <a:off x="3829091" y="8016795"/>
            <a:ext cx="12848479" cy="1551914"/>
          </a:xfrm>
          <a:prstGeom prst="rect">
            <a:avLst/>
          </a:prstGeom>
        </p:spPr>
        <p:txBody>
          <a:bodyPr lIns="0" tIns="0" rIns="0" bIns="0" rtlCol="0" anchor="t">
            <a:spAutoFit/>
          </a:bodyPr>
          <a:lstStyle/>
          <a:p>
            <a:pPr marL="0" lvl="0" indent="0" algn="just">
              <a:lnSpc>
                <a:spcPts val="4259"/>
              </a:lnSpc>
            </a:pPr>
            <a:r>
              <a:rPr lang="en-US" sz="2420" dirty="0" err="1">
                <a:solidFill>
                  <a:srgbClr val="211F1C"/>
                </a:solidFill>
                <a:latin typeface="Roboto Mono"/>
              </a:rPr>
              <a:t>Vậy</a:t>
            </a:r>
            <a:r>
              <a:rPr lang="en-US" sz="2420" dirty="0">
                <a:solidFill>
                  <a:srgbClr val="211F1C"/>
                </a:solidFill>
                <a:latin typeface="Roboto Mono"/>
              </a:rPr>
              <a:t>, </a:t>
            </a:r>
            <a:r>
              <a:rPr lang="en-US" sz="2420" dirty="0" err="1">
                <a:solidFill>
                  <a:srgbClr val="211F1C"/>
                </a:solidFill>
                <a:latin typeface="Roboto Mono"/>
              </a:rPr>
              <a:t>mô</a:t>
            </a:r>
            <a:r>
              <a:rPr lang="en-US" sz="2420" dirty="0">
                <a:solidFill>
                  <a:srgbClr val="211F1C"/>
                </a:solidFill>
                <a:latin typeface="Roboto Mono"/>
              </a:rPr>
              <a:t> </a:t>
            </a:r>
            <a:r>
              <a:rPr lang="en-US" sz="2420" dirty="0" err="1">
                <a:solidFill>
                  <a:srgbClr val="211F1C"/>
                </a:solidFill>
                <a:latin typeface="Roboto Mono"/>
              </a:rPr>
              <a:t>hình</a:t>
            </a:r>
            <a:r>
              <a:rPr lang="en-US" sz="2420" dirty="0">
                <a:solidFill>
                  <a:srgbClr val="211F1C"/>
                </a:solidFill>
                <a:latin typeface="Roboto Mono"/>
              </a:rPr>
              <a:t> Logistic Regression </a:t>
            </a:r>
            <a:r>
              <a:rPr lang="en-US" sz="2420" dirty="0" err="1">
                <a:solidFill>
                  <a:srgbClr val="211F1C"/>
                </a:solidFill>
                <a:latin typeface="Roboto Mono"/>
              </a:rPr>
              <a:t>có</a:t>
            </a:r>
            <a:r>
              <a:rPr lang="en-US" sz="2420" dirty="0">
                <a:solidFill>
                  <a:srgbClr val="211F1C"/>
                </a:solidFill>
                <a:latin typeface="Roboto Mono"/>
              </a:rPr>
              <a:t> </a:t>
            </a:r>
            <a:r>
              <a:rPr lang="en-US" sz="2420" dirty="0" err="1">
                <a:solidFill>
                  <a:srgbClr val="211F1C"/>
                </a:solidFill>
                <a:latin typeface="Roboto Mono"/>
              </a:rPr>
              <a:t>hiệu</a:t>
            </a:r>
            <a:r>
              <a:rPr lang="en-US" sz="2420" dirty="0">
                <a:solidFill>
                  <a:srgbClr val="211F1C"/>
                </a:solidFill>
                <a:latin typeface="Roboto Mono"/>
              </a:rPr>
              <a:t> </a:t>
            </a:r>
            <a:r>
              <a:rPr lang="en-US" sz="2420" dirty="0" err="1">
                <a:solidFill>
                  <a:srgbClr val="211F1C"/>
                </a:solidFill>
                <a:latin typeface="Roboto Mono"/>
              </a:rPr>
              <a:t>suất</a:t>
            </a:r>
            <a:r>
              <a:rPr lang="en-US" sz="2420" dirty="0">
                <a:solidFill>
                  <a:srgbClr val="211F1C"/>
                </a:solidFill>
                <a:latin typeface="Roboto Mono"/>
              </a:rPr>
              <a:t> </a:t>
            </a:r>
            <a:r>
              <a:rPr lang="en-US" sz="2420" dirty="0" err="1">
                <a:solidFill>
                  <a:srgbClr val="211F1C"/>
                </a:solidFill>
                <a:latin typeface="Roboto Mono"/>
              </a:rPr>
              <a:t>cao</a:t>
            </a:r>
            <a:r>
              <a:rPr lang="en-US" sz="2420" dirty="0">
                <a:solidFill>
                  <a:srgbClr val="211F1C"/>
                </a:solidFill>
                <a:latin typeface="Roboto Mono"/>
              </a:rPr>
              <a:t> </a:t>
            </a:r>
            <a:r>
              <a:rPr lang="en-US" sz="2420" dirty="0" err="1">
                <a:solidFill>
                  <a:srgbClr val="211F1C"/>
                </a:solidFill>
                <a:latin typeface="Roboto Mono"/>
              </a:rPr>
              <a:t>nhất</a:t>
            </a:r>
            <a:r>
              <a:rPr lang="en-US" sz="2420" dirty="0">
                <a:solidFill>
                  <a:srgbClr val="211F1C"/>
                </a:solidFill>
                <a:latin typeface="Roboto Mono"/>
              </a:rPr>
              <a:t> </a:t>
            </a:r>
            <a:r>
              <a:rPr lang="en-US" sz="2420" dirty="0" err="1">
                <a:solidFill>
                  <a:srgbClr val="211F1C"/>
                </a:solidFill>
                <a:latin typeface="Roboto Mono"/>
              </a:rPr>
              <a:t>trên</a:t>
            </a:r>
            <a:r>
              <a:rPr lang="en-US" sz="2420" dirty="0">
                <a:solidFill>
                  <a:srgbClr val="211F1C"/>
                </a:solidFill>
                <a:latin typeface="Roboto Mono"/>
              </a:rPr>
              <a:t> </a:t>
            </a:r>
            <a:r>
              <a:rPr lang="en-US" sz="2420" dirty="0" err="1">
                <a:solidFill>
                  <a:srgbClr val="211F1C"/>
                </a:solidFill>
                <a:latin typeface="Roboto Mono"/>
              </a:rPr>
              <a:t>tập</a:t>
            </a:r>
            <a:r>
              <a:rPr lang="en-US" sz="2420" dirty="0">
                <a:solidFill>
                  <a:srgbClr val="211F1C"/>
                </a:solidFill>
                <a:latin typeface="Roboto Mono"/>
              </a:rPr>
              <a:t> </a:t>
            </a:r>
            <a:r>
              <a:rPr lang="en-US" sz="2420" dirty="0" err="1">
                <a:solidFill>
                  <a:srgbClr val="211F1C"/>
                </a:solidFill>
                <a:latin typeface="Roboto Mono"/>
              </a:rPr>
              <a:t>dữ</a:t>
            </a:r>
            <a:r>
              <a:rPr lang="en-US" sz="2420" dirty="0">
                <a:solidFill>
                  <a:srgbClr val="211F1C"/>
                </a:solidFill>
                <a:latin typeface="Roboto Mono"/>
              </a:rPr>
              <a:t> </a:t>
            </a:r>
            <a:r>
              <a:rPr lang="en-US" sz="2420" dirty="0" err="1">
                <a:solidFill>
                  <a:srgbClr val="211F1C"/>
                </a:solidFill>
                <a:latin typeface="Roboto Mono"/>
              </a:rPr>
              <a:t>liệu</a:t>
            </a:r>
            <a:r>
              <a:rPr lang="en-US" sz="2420" dirty="0">
                <a:solidFill>
                  <a:srgbClr val="211F1C"/>
                </a:solidFill>
                <a:latin typeface="Roboto Mono"/>
              </a:rPr>
              <a:t> </a:t>
            </a:r>
            <a:r>
              <a:rPr lang="en-US" sz="2420" dirty="0" err="1">
                <a:solidFill>
                  <a:srgbClr val="211F1C"/>
                </a:solidFill>
                <a:latin typeface="Roboto Mono"/>
              </a:rPr>
              <a:t>huấn</a:t>
            </a:r>
            <a:r>
              <a:rPr lang="en-US" sz="2420" dirty="0">
                <a:solidFill>
                  <a:srgbClr val="211F1C"/>
                </a:solidFill>
                <a:latin typeface="Roboto Mono"/>
              </a:rPr>
              <a:t> </a:t>
            </a:r>
            <a:r>
              <a:rPr lang="en-US" sz="2420" dirty="0" err="1">
                <a:solidFill>
                  <a:srgbClr val="211F1C"/>
                </a:solidFill>
                <a:latin typeface="Roboto Mono"/>
              </a:rPr>
              <a:t>luyện</a:t>
            </a:r>
            <a:r>
              <a:rPr lang="en-US" sz="2420" dirty="0">
                <a:solidFill>
                  <a:srgbClr val="211F1C"/>
                </a:solidFill>
                <a:latin typeface="Roboto Mono"/>
              </a:rPr>
              <a:t>, </a:t>
            </a:r>
            <a:r>
              <a:rPr lang="en-US" sz="2420" dirty="0" err="1">
                <a:solidFill>
                  <a:srgbClr val="211F1C"/>
                </a:solidFill>
                <a:latin typeface="Roboto Mono"/>
              </a:rPr>
              <a:t>nên</a:t>
            </a:r>
            <a:r>
              <a:rPr lang="en-US" sz="2420" dirty="0">
                <a:solidFill>
                  <a:srgbClr val="211F1C"/>
                </a:solidFill>
                <a:latin typeface="Roboto Mono"/>
              </a:rPr>
              <a:t> </a:t>
            </a:r>
            <a:r>
              <a:rPr lang="en-US" sz="2420" dirty="0" err="1">
                <a:solidFill>
                  <a:srgbClr val="211F1C"/>
                </a:solidFill>
                <a:latin typeface="Roboto Mono"/>
              </a:rPr>
              <a:t>sẽ</a:t>
            </a:r>
            <a:r>
              <a:rPr lang="en-US" sz="2420" dirty="0">
                <a:solidFill>
                  <a:srgbClr val="211F1C"/>
                </a:solidFill>
                <a:latin typeface="Roboto Mono"/>
              </a:rPr>
              <a:t> </a:t>
            </a:r>
            <a:r>
              <a:rPr lang="en-US" sz="2420" dirty="0" err="1">
                <a:solidFill>
                  <a:srgbClr val="211F1C"/>
                </a:solidFill>
                <a:latin typeface="Roboto Mono"/>
              </a:rPr>
              <a:t>dùng</a:t>
            </a:r>
            <a:r>
              <a:rPr lang="en-US" sz="2420" dirty="0">
                <a:solidFill>
                  <a:srgbClr val="211F1C"/>
                </a:solidFill>
                <a:latin typeface="Roboto Mono"/>
              </a:rPr>
              <a:t> </a:t>
            </a:r>
            <a:r>
              <a:rPr lang="en-US" sz="2420" dirty="0" err="1">
                <a:solidFill>
                  <a:srgbClr val="211F1C"/>
                </a:solidFill>
                <a:latin typeface="Roboto Mono"/>
              </a:rPr>
              <a:t>mô</a:t>
            </a:r>
            <a:r>
              <a:rPr lang="en-US" sz="2420" dirty="0">
                <a:solidFill>
                  <a:srgbClr val="211F1C"/>
                </a:solidFill>
                <a:latin typeface="Roboto Mono"/>
              </a:rPr>
              <a:t> </a:t>
            </a:r>
            <a:r>
              <a:rPr lang="en-US" sz="2420" dirty="0" err="1">
                <a:solidFill>
                  <a:srgbClr val="211F1C"/>
                </a:solidFill>
                <a:latin typeface="Roboto Mono"/>
              </a:rPr>
              <a:t>hình</a:t>
            </a:r>
            <a:r>
              <a:rPr lang="en-US" sz="2420" dirty="0">
                <a:solidFill>
                  <a:srgbClr val="211F1C"/>
                </a:solidFill>
                <a:latin typeface="Roboto Mono"/>
              </a:rPr>
              <a:t> Logistic Regression </a:t>
            </a:r>
            <a:r>
              <a:rPr lang="en-US" sz="2420" dirty="0" err="1">
                <a:solidFill>
                  <a:srgbClr val="211F1C"/>
                </a:solidFill>
                <a:latin typeface="Roboto Mono"/>
              </a:rPr>
              <a:t>để</a:t>
            </a:r>
            <a:r>
              <a:rPr lang="en-US" sz="2420" dirty="0">
                <a:solidFill>
                  <a:srgbClr val="211F1C"/>
                </a:solidFill>
                <a:latin typeface="Roboto Mono"/>
              </a:rPr>
              <a:t> </a:t>
            </a:r>
            <a:r>
              <a:rPr lang="en-US" sz="2420" dirty="0" err="1">
                <a:solidFill>
                  <a:srgbClr val="211F1C"/>
                </a:solidFill>
                <a:latin typeface="Roboto Mono"/>
              </a:rPr>
              <a:t>dự</a:t>
            </a:r>
            <a:r>
              <a:rPr lang="en-US" sz="2420" dirty="0">
                <a:solidFill>
                  <a:srgbClr val="211F1C"/>
                </a:solidFill>
                <a:latin typeface="Roboto Mono"/>
              </a:rPr>
              <a:t> </a:t>
            </a:r>
            <a:r>
              <a:rPr lang="en-US" sz="2420" dirty="0" err="1">
                <a:solidFill>
                  <a:srgbClr val="211F1C"/>
                </a:solidFill>
                <a:latin typeface="Roboto Mono"/>
              </a:rPr>
              <a:t>đoán</a:t>
            </a:r>
            <a:r>
              <a:rPr lang="en-US" sz="2420" dirty="0">
                <a:solidFill>
                  <a:srgbClr val="211F1C"/>
                </a:solidFill>
                <a:latin typeface="Roboto Mono"/>
              </a:rPr>
              <a:t> </a:t>
            </a:r>
            <a:r>
              <a:rPr lang="en-US" sz="2420" dirty="0" err="1">
                <a:solidFill>
                  <a:srgbClr val="211F1C"/>
                </a:solidFill>
                <a:latin typeface="Roboto Mono"/>
              </a:rPr>
              <a:t>kết</a:t>
            </a:r>
            <a:r>
              <a:rPr lang="en-US" sz="2420" dirty="0">
                <a:solidFill>
                  <a:srgbClr val="211F1C"/>
                </a:solidFill>
                <a:latin typeface="Roboto Mono"/>
              </a:rPr>
              <a:t> </a:t>
            </a:r>
            <a:r>
              <a:rPr lang="en-US" sz="2420" dirty="0" err="1">
                <a:solidFill>
                  <a:srgbClr val="211F1C"/>
                </a:solidFill>
                <a:latin typeface="Roboto Mono"/>
              </a:rPr>
              <a:t>quả</a:t>
            </a:r>
            <a:r>
              <a:rPr lang="en-US" sz="2420" dirty="0">
                <a:solidFill>
                  <a:srgbClr val="211F1C"/>
                </a:solidFill>
                <a:latin typeface="Roboto Mono"/>
              </a:rPr>
              <a:t> </a:t>
            </a:r>
            <a:r>
              <a:rPr lang="en-US" sz="2420" dirty="0" err="1">
                <a:solidFill>
                  <a:srgbClr val="211F1C"/>
                </a:solidFill>
                <a:latin typeface="Roboto Mono"/>
              </a:rPr>
              <a:t>trên</a:t>
            </a:r>
            <a:r>
              <a:rPr lang="en-US" sz="2420" dirty="0">
                <a:solidFill>
                  <a:srgbClr val="211F1C"/>
                </a:solidFill>
                <a:latin typeface="Roboto Mono"/>
              </a:rPr>
              <a:t> </a:t>
            </a:r>
            <a:r>
              <a:rPr lang="en-US" sz="2420" dirty="0" err="1">
                <a:solidFill>
                  <a:srgbClr val="211F1C"/>
                </a:solidFill>
                <a:latin typeface="Roboto Mono"/>
              </a:rPr>
              <a:t>tập</a:t>
            </a:r>
            <a:r>
              <a:rPr lang="en-US" sz="2420" dirty="0">
                <a:solidFill>
                  <a:srgbClr val="211F1C"/>
                </a:solidFill>
                <a:latin typeface="Roboto Mono"/>
              </a:rPr>
              <a:t> </a:t>
            </a:r>
            <a:r>
              <a:rPr lang="en-US" sz="2420" dirty="0" err="1">
                <a:solidFill>
                  <a:srgbClr val="211F1C"/>
                </a:solidFill>
                <a:latin typeface="Roboto Mono"/>
              </a:rPr>
              <a:t>kiểm</a:t>
            </a:r>
            <a:r>
              <a:rPr lang="en-US" sz="2420" dirty="0">
                <a:solidFill>
                  <a:srgbClr val="211F1C"/>
                </a:solidFill>
                <a:latin typeface="Roboto Mono"/>
              </a:rPr>
              <a:t> </a:t>
            </a:r>
            <a:r>
              <a:rPr lang="en-US" sz="2420" dirty="0" err="1">
                <a:solidFill>
                  <a:srgbClr val="211F1C"/>
                </a:solidFill>
                <a:latin typeface="Roboto Mono"/>
              </a:rPr>
              <a:t>tra</a:t>
            </a:r>
            <a:r>
              <a:rPr lang="en-US" sz="2420" dirty="0">
                <a:solidFill>
                  <a:srgbClr val="211F1C"/>
                </a:solidFill>
                <a:latin typeface="Roboto Mono"/>
              </a:rPr>
              <a:t>.</a:t>
            </a:r>
          </a:p>
        </p:txBody>
      </p:sp>
      <p:pic>
        <p:nvPicPr>
          <p:cNvPr id="11" name="Picture 10">
            <a:extLst>
              <a:ext uri="{FF2B5EF4-FFF2-40B4-BE49-F238E27FC236}">
                <a16:creationId xmlns:a16="http://schemas.microsoft.com/office/drawing/2014/main" id="{7B0AE0C2-04A0-2FAB-F9A0-C9F1C4B74404}"/>
              </a:ext>
            </a:extLst>
          </p:cNvPr>
          <p:cNvPicPr>
            <a:picLocks noChangeAspect="1"/>
          </p:cNvPicPr>
          <p:nvPr/>
        </p:nvPicPr>
        <p:blipFill>
          <a:blip r:embed="rId7"/>
          <a:stretch>
            <a:fillRect/>
          </a:stretch>
        </p:blipFill>
        <p:spPr>
          <a:xfrm>
            <a:off x="2830449" y="2856406"/>
            <a:ext cx="12127901" cy="4574189"/>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184953" y="0"/>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14906978" y="904323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486423" y="812085"/>
            <a:ext cx="991952" cy="847668"/>
          </a:xfrm>
          <a:custGeom>
            <a:avLst/>
            <a:gdLst/>
            <a:ahLst/>
            <a:cxnLst/>
            <a:rect l="l" t="t" r="r" b="b"/>
            <a:pathLst>
              <a:path w="991952" h="847668">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809585" y="2092792"/>
            <a:ext cx="3018678" cy="6529610"/>
          </a:xfrm>
          <a:custGeom>
            <a:avLst/>
            <a:gdLst/>
            <a:ahLst/>
            <a:cxnLst/>
            <a:rect l="l" t="t" r="r" b="b"/>
            <a:pathLst>
              <a:path w="3018678" h="6529610">
                <a:moveTo>
                  <a:pt x="0" y="0"/>
                </a:moveTo>
                <a:lnTo>
                  <a:pt x="3018677" y="0"/>
                </a:lnTo>
                <a:lnTo>
                  <a:pt x="3018677" y="6529610"/>
                </a:lnTo>
                <a:lnTo>
                  <a:pt x="0" y="6529610"/>
                </a:lnTo>
                <a:lnTo>
                  <a:pt x="0" y="0"/>
                </a:lnTo>
                <a:close/>
              </a:path>
            </a:pathLst>
          </a:custGeom>
          <a:blipFill>
            <a:blip r:embed="rId8"/>
            <a:stretch>
              <a:fillRect/>
            </a:stretch>
          </a:blipFill>
        </p:spPr>
      </p:sp>
      <p:sp>
        <p:nvSpPr>
          <p:cNvPr id="8" name="TextBox 8"/>
          <p:cNvSpPr txBox="1"/>
          <p:nvPr/>
        </p:nvSpPr>
        <p:spPr>
          <a:xfrm>
            <a:off x="5535938" y="2722847"/>
            <a:ext cx="12168409" cy="2420653"/>
          </a:xfrm>
          <a:prstGeom prst="rect">
            <a:avLst/>
          </a:prstGeom>
        </p:spPr>
        <p:txBody>
          <a:bodyPr lIns="0" tIns="0" rIns="0" bIns="0" rtlCol="0" anchor="t">
            <a:spAutoFit/>
          </a:bodyPr>
          <a:lstStyle/>
          <a:p>
            <a:pPr algn="just">
              <a:lnSpc>
                <a:spcPts val="9799"/>
              </a:lnSpc>
            </a:pPr>
            <a:r>
              <a:rPr lang="en-US" sz="6999" dirty="0" err="1">
                <a:solidFill>
                  <a:srgbClr val="211F1C"/>
                </a:solidFill>
                <a:latin typeface="Josefin Sans Bold"/>
              </a:rPr>
              <a:t>Viết</a:t>
            </a:r>
            <a:r>
              <a:rPr lang="en-US" sz="6999" dirty="0">
                <a:solidFill>
                  <a:srgbClr val="211F1C"/>
                </a:solidFill>
                <a:latin typeface="Josefin Sans Bold"/>
              </a:rPr>
              <a:t> </a:t>
            </a:r>
            <a:r>
              <a:rPr lang="en-US" sz="6999" dirty="0" err="1">
                <a:solidFill>
                  <a:srgbClr val="211F1C"/>
                </a:solidFill>
                <a:latin typeface="Josefin Sans Bold"/>
              </a:rPr>
              <a:t>kết</a:t>
            </a:r>
            <a:r>
              <a:rPr lang="en-US" sz="6999" dirty="0">
                <a:solidFill>
                  <a:srgbClr val="211F1C"/>
                </a:solidFill>
                <a:latin typeface="Josefin Sans Bold"/>
              </a:rPr>
              <a:t> </a:t>
            </a:r>
            <a:r>
              <a:rPr lang="en-US" sz="6999" dirty="0" err="1">
                <a:solidFill>
                  <a:srgbClr val="211F1C"/>
                </a:solidFill>
                <a:latin typeface="Josefin Sans Bold"/>
              </a:rPr>
              <a:t>quả</a:t>
            </a:r>
            <a:r>
              <a:rPr lang="en-US" sz="6999" dirty="0">
                <a:solidFill>
                  <a:srgbClr val="211F1C"/>
                </a:solidFill>
                <a:latin typeface="Josefin Sans Bold"/>
              </a:rPr>
              <a:t> </a:t>
            </a:r>
            <a:r>
              <a:rPr lang="en-US" sz="6999" dirty="0" err="1">
                <a:solidFill>
                  <a:srgbClr val="211F1C"/>
                </a:solidFill>
                <a:latin typeface="Josefin Sans Bold"/>
              </a:rPr>
              <a:t>dự</a:t>
            </a:r>
            <a:r>
              <a:rPr lang="en-US" sz="6999" dirty="0">
                <a:solidFill>
                  <a:srgbClr val="211F1C"/>
                </a:solidFill>
                <a:latin typeface="Josefin Sans Bold"/>
              </a:rPr>
              <a:t> </a:t>
            </a:r>
            <a:r>
              <a:rPr lang="en-US" sz="6999" dirty="0" err="1">
                <a:solidFill>
                  <a:srgbClr val="211F1C"/>
                </a:solidFill>
                <a:latin typeface="Josefin Sans Bold"/>
              </a:rPr>
              <a:t>đoán</a:t>
            </a:r>
            <a:r>
              <a:rPr lang="en-US" sz="6999" dirty="0">
                <a:solidFill>
                  <a:srgbClr val="211F1C"/>
                </a:solidFill>
                <a:latin typeface="Josefin Sans Bold"/>
              </a:rPr>
              <a:t> </a:t>
            </a:r>
            <a:r>
              <a:rPr lang="en-US" sz="6999" dirty="0" err="1">
                <a:solidFill>
                  <a:srgbClr val="211F1C"/>
                </a:solidFill>
                <a:latin typeface="Josefin Sans Bold"/>
              </a:rPr>
              <a:t>ra</a:t>
            </a:r>
            <a:r>
              <a:rPr lang="en-US" sz="6999" dirty="0">
                <a:solidFill>
                  <a:srgbClr val="211F1C"/>
                </a:solidFill>
                <a:latin typeface="Josefin Sans Bold"/>
              </a:rPr>
              <a:t> </a:t>
            </a:r>
          </a:p>
          <a:p>
            <a:pPr algn="just">
              <a:lnSpc>
                <a:spcPts val="9799"/>
              </a:lnSpc>
            </a:pPr>
            <a:r>
              <a:rPr lang="en-US" sz="6999" dirty="0">
                <a:solidFill>
                  <a:srgbClr val="211F1C"/>
                </a:solidFill>
                <a:latin typeface="Josefin Sans Bold"/>
              </a:rPr>
              <a:t>file </a:t>
            </a:r>
            <a:r>
              <a:rPr lang="en-US" sz="6999" dirty="0" err="1">
                <a:solidFill>
                  <a:srgbClr val="211F1C"/>
                </a:solidFill>
                <a:latin typeface="Josefin Sans Bold"/>
              </a:rPr>
              <a:t>submission.csv</a:t>
            </a:r>
            <a:endParaRPr lang="en-US" sz="6999" dirty="0">
              <a:solidFill>
                <a:srgbClr val="211F1C"/>
              </a:solidFill>
              <a:latin typeface="Josefin Sans Bold"/>
            </a:endParaRPr>
          </a:p>
        </p:txBody>
      </p:sp>
      <p:sp>
        <p:nvSpPr>
          <p:cNvPr id="9" name="TextBox 9"/>
          <p:cNvSpPr txBox="1"/>
          <p:nvPr/>
        </p:nvSpPr>
        <p:spPr>
          <a:xfrm>
            <a:off x="5535938" y="5561979"/>
            <a:ext cx="11723362" cy="2000396"/>
          </a:xfrm>
          <a:prstGeom prst="rect">
            <a:avLst/>
          </a:prstGeom>
        </p:spPr>
        <p:txBody>
          <a:bodyPr lIns="0" tIns="0" rIns="0" bIns="0" rtlCol="0" anchor="t">
            <a:spAutoFit/>
          </a:bodyPr>
          <a:lstStyle/>
          <a:p>
            <a:pPr marL="0" lvl="0" indent="0" algn="just">
              <a:lnSpc>
                <a:spcPts val="5417"/>
              </a:lnSpc>
            </a:pPr>
            <a:r>
              <a:rPr lang="en-US" sz="3078">
                <a:solidFill>
                  <a:srgbClr val="211F1C"/>
                </a:solidFill>
                <a:latin typeface="Roboto Mono"/>
              </a:rPr>
              <a:t>Dùng mô hình Logistic Regression để dự đoán kết quả nguy cơ đột quỵ trên tập kiểm tra sau đó ghi ra một file submission.csv.</a:t>
            </a:r>
          </a:p>
        </p:txBody>
      </p:sp>
      <p:sp>
        <p:nvSpPr>
          <p:cNvPr id="10" name="TextBox 10"/>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spc="211">
                <a:solidFill>
                  <a:srgbClr val="211F1C"/>
                </a:solidFill>
                <a:latin typeface="Nunito Sans Expanded Semi-Bold"/>
              </a:rPr>
              <a:t>TON DUC THANG UNIVERSITY</a:t>
            </a:r>
          </a:p>
        </p:txBody>
      </p:sp>
      <p:pic>
        <p:nvPicPr>
          <p:cNvPr id="12" name="Picture 11">
            <a:extLst>
              <a:ext uri="{FF2B5EF4-FFF2-40B4-BE49-F238E27FC236}">
                <a16:creationId xmlns:a16="http://schemas.microsoft.com/office/drawing/2014/main" id="{F8D82BB9-F35C-D683-2B30-C520B8E89504}"/>
              </a:ext>
            </a:extLst>
          </p:cNvPr>
          <p:cNvPicPr>
            <a:picLocks noChangeAspect="1"/>
          </p:cNvPicPr>
          <p:nvPr/>
        </p:nvPicPr>
        <p:blipFill>
          <a:blip r:embed="rId9"/>
          <a:stretch>
            <a:fillRect/>
          </a:stretch>
        </p:blipFill>
        <p:spPr>
          <a:xfrm>
            <a:off x="1809584" y="2092792"/>
            <a:ext cx="3018678" cy="652961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457200" y="96491"/>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15775064" y="0"/>
            <a:ext cx="2512936" cy="10287000"/>
            <a:chOff x="0" y="0"/>
            <a:chExt cx="3350581" cy="13716000"/>
          </a:xfrm>
        </p:grpSpPr>
        <p:sp>
          <p:nvSpPr>
            <p:cNvPr id="7" name="AutoShape 7"/>
            <p:cNvSpPr/>
            <p:nvPr/>
          </p:nvSpPr>
          <p:spPr>
            <a:xfrm>
              <a:off x="0" y="0"/>
              <a:ext cx="3350581" cy="13716000"/>
            </a:xfrm>
            <a:prstGeom prst="rect">
              <a:avLst/>
            </a:prstGeom>
            <a:solidFill>
              <a:srgbClr val="7E513A"/>
            </a:solidFill>
          </p:spPr>
        </p:sp>
      </p:grpSp>
      <p:grpSp>
        <p:nvGrpSpPr>
          <p:cNvPr id="8" name="Group 8"/>
          <p:cNvGrpSpPr/>
          <p:nvPr/>
        </p:nvGrpSpPr>
        <p:grpSpPr>
          <a:xfrm>
            <a:off x="0" y="0"/>
            <a:ext cx="2512936" cy="10287000"/>
            <a:chOff x="0" y="0"/>
            <a:chExt cx="3350581" cy="13716000"/>
          </a:xfrm>
        </p:grpSpPr>
        <p:sp>
          <p:nvSpPr>
            <p:cNvPr id="9" name="AutoShape 9"/>
            <p:cNvSpPr/>
            <p:nvPr/>
          </p:nvSpPr>
          <p:spPr>
            <a:xfrm>
              <a:off x="0" y="0"/>
              <a:ext cx="3350581" cy="13716000"/>
            </a:xfrm>
            <a:prstGeom prst="rect">
              <a:avLst/>
            </a:prstGeom>
            <a:solidFill>
              <a:srgbClr val="7E513A"/>
            </a:solidFill>
          </p:spPr>
        </p:sp>
      </p:grpSp>
      <p:sp>
        <p:nvSpPr>
          <p:cNvPr id="10" name="TextBox 10"/>
          <p:cNvSpPr txBox="1"/>
          <p:nvPr/>
        </p:nvSpPr>
        <p:spPr>
          <a:xfrm>
            <a:off x="5342853" y="702473"/>
            <a:ext cx="6930744" cy="1484240"/>
          </a:xfrm>
          <a:prstGeom prst="rect">
            <a:avLst/>
          </a:prstGeom>
        </p:spPr>
        <p:txBody>
          <a:bodyPr lIns="0" tIns="0" rIns="0" bIns="0" rtlCol="0" anchor="t">
            <a:spAutoFit/>
          </a:bodyPr>
          <a:lstStyle/>
          <a:p>
            <a:pPr marL="0" lvl="0" indent="0" algn="ctr">
              <a:lnSpc>
                <a:spcPts val="11163"/>
              </a:lnSpc>
              <a:spcBef>
                <a:spcPct val="0"/>
              </a:spcBef>
            </a:pPr>
            <a:r>
              <a:rPr lang="en-US" sz="11052" u="none" strike="noStrike">
                <a:solidFill>
                  <a:srgbClr val="000000"/>
                </a:solidFill>
                <a:latin typeface="Anton"/>
              </a:rPr>
              <a:t> TỔNG QUAN</a:t>
            </a:r>
          </a:p>
        </p:txBody>
      </p:sp>
      <p:sp>
        <p:nvSpPr>
          <p:cNvPr id="11" name="TextBox 11"/>
          <p:cNvSpPr txBox="1"/>
          <p:nvPr/>
        </p:nvSpPr>
        <p:spPr>
          <a:xfrm>
            <a:off x="3353913" y="2722847"/>
            <a:ext cx="11349989" cy="558165"/>
          </a:xfrm>
          <a:prstGeom prst="rect">
            <a:avLst/>
          </a:prstGeom>
        </p:spPr>
        <p:txBody>
          <a:bodyPr lIns="0" tIns="0" rIns="0" bIns="0" rtlCol="0" anchor="t">
            <a:spAutoFit/>
          </a:bodyPr>
          <a:lstStyle/>
          <a:p>
            <a:pPr algn="ctr">
              <a:lnSpc>
                <a:spcPts val="4649"/>
              </a:lnSpc>
            </a:pPr>
            <a:r>
              <a:rPr lang="en-US" sz="3099" spc="30">
                <a:solidFill>
                  <a:srgbClr val="000000"/>
                </a:solidFill>
                <a:latin typeface="Josefin Sans"/>
              </a:rPr>
              <a:t>I. GIỚI THIỆU </a:t>
            </a:r>
          </a:p>
        </p:txBody>
      </p:sp>
      <p:sp>
        <p:nvSpPr>
          <p:cNvPr id="12" name="TextBox 12"/>
          <p:cNvSpPr txBox="1"/>
          <p:nvPr/>
        </p:nvSpPr>
        <p:spPr>
          <a:xfrm>
            <a:off x="3559244" y="3593851"/>
            <a:ext cx="11349989" cy="558165"/>
          </a:xfrm>
          <a:prstGeom prst="rect">
            <a:avLst/>
          </a:prstGeom>
        </p:spPr>
        <p:txBody>
          <a:bodyPr lIns="0" tIns="0" rIns="0" bIns="0" rtlCol="0" anchor="t">
            <a:spAutoFit/>
          </a:bodyPr>
          <a:lstStyle/>
          <a:p>
            <a:pPr algn="ctr">
              <a:lnSpc>
                <a:spcPts val="4649"/>
              </a:lnSpc>
            </a:pPr>
            <a:r>
              <a:rPr lang="en-US" sz="3099" spc="30" dirty="0">
                <a:solidFill>
                  <a:srgbClr val="000000"/>
                </a:solidFill>
                <a:latin typeface="Josefin Sans"/>
              </a:rPr>
              <a:t>II. </a:t>
            </a:r>
            <a:r>
              <a:rPr lang="en-US" sz="3099" spc="30" dirty="0" err="1">
                <a:solidFill>
                  <a:srgbClr val="000000"/>
                </a:solidFill>
                <a:latin typeface="Josefin Sans"/>
              </a:rPr>
              <a:t>MÔ</a:t>
            </a:r>
            <a:r>
              <a:rPr lang="en-US" sz="3099" spc="30" dirty="0">
                <a:solidFill>
                  <a:srgbClr val="000000"/>
                </a:solidFill>
                <a:latin typeface="Josefin Sans"/>
              </a:rPr>
              <a:t> </a:t>
            </a:r>
            <a:r>
              <a:rPr lang="en-US" sz="3099" spc="30" dirty="0" err="1">
                <a:solidFill>
                  <a:srgbClr val="000000"/>
                </a:solidFill>
                <a:latin typeface="Josefin Sans"/>
              </a:rPr>
              <a:t>TẢ</a:t>
            </a:r>
            <a:r>
              <a:rPr lang="en-US" sz="3099" spc="30" dirty="0">
                <a:solidFill>
                  <a:srgbClr val="000000"/>
                </a:solidFill>
                <a:latin typeface="Josefin Sans"/>
              </a:rPr>
              <a:t> </a:t>
            </a:r>
            <a:r>
              <a:rPr lang="en-US" sz="3099" spc="30" dirty="0" err="1">
                <a:solidFill>
                  <a:srgbClr val="000000"/>
                </a:solidFill>
                <a:latin typeface="Josefin Sans"/>
              </a:rPr>
              <a:t>VÀ</a:t>
            </a:r>
            <a:r>
              <a:rPr lang="en-US" sz="3099" spc="30" dirty="0">
                <a:solidFill>
                  <a:srgbClr val="000000"/>
                </a:solidFill>
                <a:latin typeface="Josefin Sans"/>
              </a:rPr>
              <a:t> </a:t>
            </a:r>
            <a:r>
              <a:rPr lang="en-US" sz="3099" spc="30" dirty="0" err="1">
                <a:solidFill>
                  <a:srgbClr val="000000"/>
                </a:solidFill>
                <a:latin typeface="Josefin Sans"/>
              </a:rPr>
              <a:t>KHÁM</a:t>
            </a:r>
            <a:r>
              <a:rPr lang="en-US" sz="3099" spc="30" dirty="0">
                <a:solidFill>
                  <a:srgbClr val="000000"/>
                </a:solidFill>
                <a:latin typeface="Josefin Sans"/>
              </a:rPr>
              <a:t> </a:t>
            </a:r>
            <a:r>
              <a:rPr lang="en-US" sz="3099" spc="30" dirty="0" err="1">
                <a:solidFill>
                  <a:srgbClr val="000000"/>
                </a:solidFill>
                <a:latin typeface="Josefin Sans"/>
              </a:rPr>
              <a:t>PHÁ</a:t>
            </a:r>
            <a:r>
              <a:rPr lang="en-US" sz="3099" spc="30" dirty="0">
                <a:solidFill>
                  <a:srgbClr val="000000"/>
                </a:solidFill>
                <a:latin typeface="Josefin Sans"/>
              </a:rPr>
              <a:t> </a:t>
            </a:r>
            <a:r>
              <a:rPr lang="en-US" sz="3099" spc="30" dirty="0" err="1">
                <a:solidFill>
                  <a:srgbClr val="000000"/>
                </a:solidFill>
                <a:latin typeface="Josefin Sans"/>
              </a:rPr>
              <a:t>BỘ</a:t>
            </a:r>
            <a:r>
              <a:rPr lang="en-US" sz="3099" spc="30" dirty="0">
                <a:solidFill>
                  <a:srgbClr val="000000"/>
                </a:solidFill>
                <a:latin typeface="Josefin Sans"/>
              </a:rPr>
              <a:t> </a:t>
            </a:r>
            <a:r>
              <a:rPr lang="en-US" sz="3099" spc="30" dirty="0" err="1">
                <a:solidFill>
                  <a:srgbClr val="000000"/>
                </a:solidFill>
                <a:latin typeface="Josefin Sans"/>
              </a:rPr>
              <a:t>DỮ</a:t>
            </a:r>
            <a:r>
              <a:rPr lang="en-US" sz="3099" spc="30" dirty="0">
                <a:solidFill>
                  <a:srgbClr val="000000"/>
                </a:solidFill>
                <a:latin typeface="Josefin Sans"/>
              </a:rPr>
              <a:t> </a:t>
            </a:r>
            <a:r>
              <a:rPr lang="en-US" sz="3099" spc="30" dirty="0" err="1">
                <a:solidFill>
                  <a:srgbClr val="000000"/>
                </a:solidFill>
                <a:latin typeface="Josefin Sans"/>
              </a:rPr>
              <a:t>LIỆU</a:t>
            </a:r>
            <a:endParaRPr lang="en-US" sz="3099" spc="30" dirty="0">
              <a:solidFill>
                <a:srgbClr val="000000"/>
              </a:solidFill>
              <a:latin typeface="Josefin Sans"/>
            </a:endParaRPr>
          </a:p>
        </p:txBody>
      </p:sp>
      <p:sp>
        <p:nvSpPr>
          <p:cNvPr id="13" name="TextBox 13"/>
          <p:cNvSpPr txBox="1"/>
          <p:nvPr/>
        </p:nvSpPr>
        <p:spPr>
          <a:xfrm>
            <a:off x="3531866" y="5444067"/>
            <a:ext cx="11349989" cy="558165"/>
          </a:xfrm>
          <a:prstGeom prst="rect">
            <a:avLst/>
          </a:prstGeom>
        </p:spPr>
        <p:txBody>
          <a:bodyPr lIns="0" tIns="0" rIns="0" bIns="0" rtlCol="0" anchor="t">
            <a:spAutoFit/>
          </a:bodyPr>
          <a:lstStyle/>
          <a:p>
            <a:pPr algn="ctr">
              <a:lnSpc>
                <a:spcPts val="4649"/>
              </a:lnSpc>
            </a:pPr>
            <a:r>
              <a:rPr lang="en-US" sz="3099" spc="30" dirty="0">
                <a:solidFill>
                  <a:srgbClr val="000000"/>
                </a:solidFill>
                <a:latin typeface="Josefin Sans"/>
              </a:rPr>
              <a:t>IV. </a:t>
            </a:r>
            <a:r>
              <a:rPr lang="en-US" sz="3099" spc="30" dirty="0" err="1">
                <a:solidFill>
                  <a:srgbClr val="000000"/>
                </a:solidFill>
                <a:latin typeface="Josefin Sans"/>
              </a:rPr>
              <a:t>PHÂN</a:t>
            </a:r>
            <a:r>
              <a:rPr lang="en-US" sz="3099" spc="30" dirty="0">
                <a:solidFill>
                  <a:srgbClr val="000000"/>
                </a:solidFill>
                <a:latin typeface="Josefin Sans"/>
              </a:rPr>
              <a:t> </a:t>
            </a:r>
            <a:r>
              <a:rPr lang="en-US" sz="3099" spc="30" dirty="0" err="1">
                <a:solidFill>
                  <a:srgbClr val="000000"/>
                </a:solidFill>
                <a:latin typeface="Josefin Sans"/>
              </a:rPr>
              <a:t>TÍCH</a:t>
            </a:r>
            <a:r>
              <a:rPr lang="en-US" sz="3099" spc="30" dirty="0">
                <a:solidFill>
                  <a:srgbClr val="000000"/>
                </a:solidFill>
                <a:latin typeface="Josefin Sans"/>
              </a:rPr>
              <a:t> </a:t>
            </a:r>
            <a:r>
              <a:rPr lang="en-US" sz="3099" spc="30" dirty="0" err="1">
                <a:solidFill>
                  <a:srgbClr val="000000"/>
                </a:solidFill>
                <a:latin typeface="Josefin Sans"/>
              </a:rPr>
              <a:t>CÁC</a:t>
            </a:r>
            <a:r>
              <a:rPr lang="en-US" sz="3099" spc="30" dirty="0">
                <a:solidFill>
                  <a:srgbClr val="000000"/>
                </a:solidFill>
                <a:latin typeface="Josefin Sans"/>
              </a:rPr>
              <a:t> </a:t>
            </a:r>
            <a:r>
              <a:rPr lang="en-US" sz="3099" spc="30" dirty="0" err="1">
                <a:solidFill>
                  <a:srgbClr val="000000"/>
                </a:solidFill>
                <a:latin typeface="Josefin Sans"/>
              </a:rPr>
              <a:t>THUẬT</a:t>
            </a:r>
            <a:r>
              <a:rPr lang="en-US" sz="3099" spc="30" dirty="0">
                <a:solidFill>
                  <a:srgbClr val="000000"/>
                </a:solidFill>
                <a:latin typeface="Josefin Sans"/>
              </a:rPr>
              <a:t> </a:t>
            </a:r>
            <a:r>
              <a:rPr lang="en-US" sz="3099" spc="30" dirty="0" err="1">
                <a:solidFill>
                  <a:srgbClr val="000000"/>
                </a:solidFill>
                <a:latin typeface="Josefin Sans"/>
              </a:rPr>
              <a:t>TOÁN</a:t>
            </a:r>
            <a:endParaRPr lang="en-US" sz="3099" spc="30" dirty="0">
              <a:solidFill>
                <a:srgbClr val="000000"/>
              </a:solidFill>
              <a:latin typeface="Josefin Sans"/>
            </a:endParaRPr>
          </a:p>
        </p:txBody>
      </p:sp>
      <p:sp>
        <p:nvSpPr>
          <p:cNvPr id="14" name="TextBox 14"/>
          <p:cNvSpPr txBox="1"/>
          <p:nvPr/>
        </p:nvSpPr>
        <p:spPr>
          <a:xfrm>
            <a:off x="3133230" y="6361325"/>
            <a:ext cx="11349989" cy="558165"/>
          </a:xfrm>
          <a:prstGeom prst="rect">
            <a:avLst/>
          </a:prstGeom>
        </p:spPr>
        <p:txBody>
          <a:bodyPr lIns="0" tIns="0" rIns="0" bIns="0" rtlCol="0" anchor="t">
            <a:spAutoFit/>
          </a:bodyPr>
          <a:lstStyle/>
          <a:p>
            <a:pPr algn="ctr">
              <a:lnSpc>
                <a:spcPts val="4649"/>
              </a:lnSpc>
            </a:pPr>
            <a:r>
              <a:rPr lang="en-US" sz="3099" spc="30" dirty="0">
                <a:solidFill>
                  <a:srgbClr val="000000"/>
                </a:solidFill>
                <a:latin typeface="Josefin Sans"/>
              </a:rPr>
              <a:t>V. </a:t>
            </a:r>
            <a:r>
              <a:rPr lang="en-US" sz="3099" spc="30" dirty="0" err="1">
                <a:solidFill>
                  <a:srgbClr val="000000"/>
                </a:solidFill>
                <a:latin typeface="Josefin Sans"/>
              </a:rPr>
              <a:t>CHUẨN</a:t>
            </a:r>
            <a:r>
              <a:rPr lang="en-US" sz="3099" spc="30" dirty="0">
                <a:solidFill>
                  <a:srgbClr val="000000"/>
                </a:solidFill>
                <a:latin typeface="Josefin Sans"/>
              </a:rPr>
              <a:t> </a:t>
            </a:r>
            <a:r>
              <a:rPr lang="en-US" sz="3099" spc="30" dirty="0" err="1">
                <a:solidFill>
                  <a:srgbClr val="000000"/>
                </a:solidFill>
                <a:latin typeface="Josefin Sans"/>
              </a:rPr>
              <a:t>BỊ</a:t>
            </a:r>
            <a:r>
              <a:rPr lang="en-US" sz="3099" spc="30" dirty="0">
                <a:solidFill>
                  <a:srgbClr val="000000"/>
                </a:solidFill>
                <a:latin typeface="Josefin Sans"/>
              </a:rPr>
              <a:t> </a:t>
            </a:r>
            <a:r>
              <a:rPr lang="en-US" sz="3099" spc="30" dirty="0" err="1">
                <a:solidFill>
                  <a:srgbClr val="000000"/>
                </a:solidFill>
                <a:latin typeface="Josefin Sans"/>
              </a:rPr>
              <a:t>DỮ</a:t>
            </a:r>
            <a:r>
              <a:rPr lang="en-US" sz="3099" spc="30" dirty="0">
                <a:solidFill>
                  <a:srgbClr val="000000"/>
                </a:solidFill>
                <a:latin typeface="Josefin Sans"/>
              </a:rPr>
              <a:t> </a:t>
            </a:r>
            <a:r>
              <a:rPr lang="en-US" sz="3099" spc="30" dirty="0" err="1">
                <a:solidFill>
                  <a:srgbClr val="000000"/>
                </a:solidFill>
                <a:latin typeface="Josefin Sans"/>
              </a:rPr>
              <a:t>LIỆU</a:t>
            </a:r>
            <a:endParaRPr lang="en-US" sz="3099" spc="30" dirty="0">
              <a:solidFill>
                <a:srgbClr val="000000"/>
              </a:solidFill>
              <a:latin typeface="Josefin Sans"/>
            </a:endParaRPr>
          </a:p>
        </p:txBody>
      </p:sp>
      <p:sp>
        <p:nvSpPr>
          <p:cNvPr id="15" name="TextBox 15"/>
          <p:cNvSpPr txBox="1"/>
          <p:nvPr/>
        </p:nvSpPr>
        <p:spPr>
          <a:xfrm>
            <a:off x="3559243" y="7278583"/>
            <a:ext cx="11349989" cy="558165"/>
          </a:xfrm>
          <a:prstGeom prst="rect">
            <a:avLst/>
          </a:prstGeom>
        </p:spPr>
        <p:txBody>
          <a:bodyPr lIns="0" tIns="0" rIns="0" bIns="0" rtlCol="0" anchor="t">
            <a:spAutoFit/>
          </a:bodyPr>
          <a:lstStyle/>
          <a:p>
            <a:pPr algn="ctr">
              <a:lnSpc>
                <a:spcPts val="4649"/>
              </a:lnSpc>
            </a:pPr>
            <a:r>
              <a:rPr lang="en-US" sz="3099" spc="30" dirty="0">
                <a:solidFill>
                  <a:srgbClr val="000000"/>
                </a:solidFill>
                <a:latin typeface="Josefin Sans"/>
              </a:rPr>
              <a:t>VI. </a:t>
            </a:r>
            <a:r>
              <a:rPr lang="en-US" sz="3099" spc="30" dirty="0" err="1">
                <a:solidFill>
                  <a:srgbClr val="000000"/>
                </a:solidFill>
                <a:latin typeface="Josefin Sans"/>
              </a:rPr>
              <a:t>ĐÁNH</a:t>
            </a:r>
            <a:r>
              <a:rPr lang="en-US" sz="3099" spc="30" dirty="0">
                <a:solidFill>
                  <a:srgbClr val="000000"/>
                </a:solidFill>
                <a:latin typeface="Josefin Sans"/>
              </a:rPr>
              <a:t> </a:t>
            </a:r>
            <a:r>
              <a:rPr lang="en-US" sz="3099" spc="30" dirty="0" err="1">
                <a:solidFill>
                  <a:srgbClr val="000000"/>
                </a:solidFill>
                <a:latin typeface="Josefin Sans"/>
              </a:rPr>
              <a:t>GIÁ</a:t>
            </a:r>
            <a:r>
              <a:rPr lang="en-US" sz="3099" spc="30" dirty="0">
                <a:solidFill>
                  <a:srgbClr val="000000"/>
                </a:solidFill>
                <a:latin typeface="Josefin Sans"/>
              </a:rPr>
              <a:t> </a:t>
            </a:r>
            <a:r>
              <a:rPr lang="en-US" sz="3099" spc="30" dirty="0" err="1">
                <a:solidFill>
                  <a:srgbClr val="000000"/>
                </a:solidFill>
                <a:latin typeface="Josefin Sans"/>
              </a:rPr>
              <a:t>KẾT</a:t>
            </a:r>
            <a:r>
              <a:rPr lang="en-US" sz="3099" spc="30" dirty="0">
                <a:solidFill>
                  <a:srgbClr val="000000"/>
                </a:solidFill>
                <a:latin typeface="Josefin Sans"/>
              </a:rPr>
              <a:t> </a:t>
            </a:r>
            <a:r>
              <a:rPr lang="en-US" sz="3099" spc="30" dirty="0" err="1">
                <a:solidFill>
                  <a:srgbClr val="000000"/>
                </a:solidFill>
                <a:latin typeface="Josefin Sans"/>
              </a:rPr>
              <a:t>QUẢ</a:t>
            </a:r>
            <a:r>
              <a:rPr lang="en-US" sz="3099" spc="30" dirty="0">
                <a:solidFill>
                  <a:srgbClr val="000000"/>
                </a:solidFill>
                <a:latin typeface="Josefin Sans"/>
              </a:rPr>
              <a:t> </a:t>
            </a:r>
            <a:r>
              <a:rPr lang="en-US" sz="3099" spc="30" dirty="0" err="1">
                <a:solidFill>
                  <a:srgbClr val="000000"/>
                </a:solidFill>
                <a:latin typeface="Josefin Sans"/>
              </a:rPr>
              <a:t>CỦA</a:t>
            </a:r>
            <a:r>
              <a:rPr lang="en-US" sz="3099" spc="30" dirty="0">
                <a:solidFill>
                  <a:srgbClr val="000000"/>
                </a:solidFill>
                <a:latin typeface="Josefin Sans"/>
              </a:rPr>
              <a:t> </a:t>
            </a:r>
            <a:r>
              <a:rPr lang="en-US" sz="3099" spc="30" dirty="0" err="1">
                <a:solidFill>
                  <a:srgbClr val="000000"/>
                </a:solidFill>
                <a:latin typeface="Josefin Sans"/>
              </a:rPr>
              <a:t>CÁC</a:t>
            </a:r>
            <a:r>
              <a:rPr lang="en-US" sz="3099" spc="30" dirty="0">
                <a:solidFill>
                  <a:srgbClr val="000000"/>
                </a:solidFill>
                <a:latin typeface="Josefin Sans"/>
              </a:rPr>
              <a:t> </a:t>
            </a:r>
            <a:r>
              <a:rPr lang="en-US" sz="3099" spc="30" dirty="0" err="1">
                <a:solidFill>
                  <a:srgbClr val="000000"/>
                </a:solidFill>
                <a:latin typeface="Josefin Sans"/>
              </a:rPr>
              <a:t>MÔ</a:t>
            </a:r>
            <a:r>
              <a:rPr lang="en-US" sz="3099" spc="30" dirty="0">
                <a:solidFill>
                  <a:srgbClr val="000000"/>
                </a:solidFill>
                <a:latin typeface="Josefin Sans"/>
              </a:rPr>
              <a:t> </a:t>
            </a:r>
            <a:r>
              <a:rPr lang="en-US" sz="3099" spc="30" dirty="0" err="1">
                <a:solidFill>
                  <a:srgbClr val="000000"/>
                </a:solidFill>
                <a:latin typeface="Josefin Sans"/>
              </a:rPr>
              <a:t>HÌNH</a:t>
            </a:r>
            <a:endParaRPr lang="en-US" sz="3099" spc="30" dirty="0">
              <a:solidFill>
                <a:srgbClr val="000000"/>
              </a:solidFill>
              <a:latin typeface="Josefin Sans"/>
            </a:endParaRPr>
          </a:p>
        </p:txBody>
      </p:sp>
      <p:sp>
        <p:nvSpPr>
          <p:cNvPr id="16" name="TextBox 16"/>
          <p:cNvSpPr txBox="1"/>
          <p:nvPr/>
        </p:nvSpPr>
        <p:spPr>
          <a:xfrm>
            <a:off x="3406145" y="8195562"/>
            <a:ext cx="11349989" cy="558165"/>
          </a:xfrm>
          <a:prstGeom prst="rect">
            <a:avLst/>
          </a:prstGeom>
        </p:spPr>
        <p:txBody>
          <a:bodyPr lIns="0" tIns="0" rIns="0" bIns="0" rtlCol="0" anchor="t">
            <a:spAutoFit/>
          </a:bodyPr>
          <a:lstStyle/>
          <a:p>
            <a:pPr algn="ctr">
              <a:lnSpc>
                <a:spcPts val="4649"/>
              </a:lnSpc>
            </a:pPr>
            <a:r>
              <a:rPr lang="en-US" sz="3099" spc="30" dirty="0">
                <a:solidFill>
                  <a:srgbClr val="000000"/>
                </a:solidFill>
                <a:latin typeface="Josefin Sans"/>
              </a:rPr>
              <a:t>VII. </a:t>
            </a:r>
            <a:r>
              <a:rPr lang="en-US" sz="3099" spc="30" dirty="0" err="1">
                <a:solidFill>
                  <a:srgbClr val="000000"/>
                </a:solidFill>
                <a:latin typeface="Josefin Sans"/>
              </a:rPr>
              <a:t>ỨNG</a:t>
            </a:r>
            <a:r>
              <a:rPr lang="en-US" sz="3099" spc="30" dirty="0">
                <a:solidFill>
                  <a:srgbClr val="000000"/>
                </a:solidFill>
                <a:latin typeface="Josefin Sans"/>
              </a:rPr>
              <a:t> </a:t>
            </a:r>
            <a:r>
              <a:rPr lang="en-US" sz="3099" spc="30" dirty="0" err="1">
                <a:solidFill>
                  <a:srgbClr val="000000"/>
                </a:solidFill>
                <a:latin typeface="Josefin Sans"/>
              </a:rPr>
              <a:t>DỤNG</a:t>
            </a:r>
            <a:r>
              <a:rPr lang="en-US" sz="3099" spc="30" dirty="0">
                <a:solidFill>
                  <a:srgbClr val="000000"/>
                </a:solidFill>
                <a:latin typeface="Josefin Sans"/>
              </a:rPr>
              <a:t> </a:t>
            </a:r>
          </a:p>
        </p:txBody>
      </p:sp>
      <p:sp>
        <p:nvSpPr>
          <p:cNvPr id="18" name="TextBox 17">
            <a:extLst>
              <a:ext uri="{FF2B5EF4-FFF2-40B4-BE49-F238E27FC236}">
                <a16:creationId xmlns:a16="http://schemas.microsoft.com/office/drawing/2014/main" id="{8288C01E-2212-811E-2B74-EF70072849A4}"/>
              </a:ext>
            </a:extLst>
          </p:cNvPr>
          <p:cNvSpPr txBox="1"/>
          <p:nvPr/>
        </p:nvSpPr>
        <p:spPr>
          <a:xfrm>
            <a:off x="3376063" y="4477854"/>
            <a:ext cx="11665974" cy="654025"/>
          </a:xfrm>
          <a:prstGeom prst="rect">
            <a:avLst/>
          </a:prstGeom>
          <a:noFill/>
        </p:spPr>
        <p:txBody>
          <a:bodyPr wrap="square">
            <a:spAutoFit/>
          </a:bodyPr>
          <a:lstStyle/>
          <a:p>
            <a:pPr algn="ctr">
              <a:lnSpc>
                <a:spcPts val="4649"/>
              </a:lnSpc>
            </a:pPr>
            <a:r>
              <a:rPr lang="en-US" sz="3100" spc="30" dirty="0">
                <a:solidFill>
                  <a:srgbClr val="000000"/>
                </a:solidFill>
                <a:latin typeface="Josefin Sans"/>
              </a:rPr>
              <a:t>III. </a:t>
            </a:r>
            <a:r>
              <a:rPr lang="en-US" sz="3100" spc="30" dirty="0" err="1">
                <a:solidFill>
                  <a:srgbClr val="000000"/>
                </a:solidFill>
                <a:latin typeface="Josefin Sans"/>
              </a:rPr>
              <a:t>TIỀN</a:t>
            </a:r>
            <a:r>
              <a:rPr lang="en-US" sz="3100" spc="30" dirty="0">
                <a:solidFill>
                  <a:srgbClr val="000000"/>
                </a:solidFill>
                <a:latin typeface="Josefin Sans"/>
              </a:rPr>
              <a:t> </a:t>
            </a:r>
            <a:r>
              <a:rPr lang="en-US" sz="3100" spc="30" dirty="0" err="1">
                <a:solidFill>
                  <a:srgbClr val="000000"/>
                </a:solidFill>
                <a:latin typeface="Josefin Sans"/>
              </a:rPr>
              <a:t>XỬ</a:t>
            </a:r>
            <a:r>
              <a:rPr lang="en-US" sz="3100" spc="30" dirty="0">
                <a:solidFill>
                  <a:srgbClr val="000000"/>
                </a:solidFill>
                <a:latin typeface="Josefin Sans"/>
              </a:rPr>
              <a:t> LÝ </a:t>
            </a:r>
            <a:r>
              <a:rPr lang="en-US" sz="3100" spc="30" dirty="0" err="1">
                <a:solidFill>
                  <a:srgbClr val="000000"/>
                </a:solidFill>
                <a:latin typeface="Josefin Sans"/>
              </a:rPr>
              <a:t>VÀ</a:t>
            </a:r>
            <a:r>
              <a:rPr lang="en-US" sz="3100" spc="30" dirty="0">
                <a:solidFill>
                  <a:srgbClr val="000000"/>
                </a:solidFill>
                <a:latin typeface="Josefin Sans"/>
              </a:rPr>
              <a:t> </a:t>
            </a:r>
            <a:r>
              <a:rPr lang="en-US" sz="3100" spc="30" dirty="0" err="1">
                <a:solidFill>
                  <a:srgbClr val="000000"/>
                </a:solidFill>
                <a:latin typeface="Josefin Sans"/>
              </a:rPr>
              <a:t>TRỰC</a:t>
            </a:r>
            <a:r>
              <a:rPr lang="en-US" sz="3100" spc="30" dirty="0">
                <a:solidFill>
                  <a:srgbClr val="000000"/>
                </a:solidFill>
                <a:latin typeface="Josefin Sans"/>
              </a:rPr>
              <a:t> QUAN </a:t>
            </a:r>
            <a:r>
              <a:rPr lang="en-US" sz="3100" spc="30" dirty="0" err="1">
                <a:solidFill>
                  <a:srgbClr val="000000"/>
                </a:solidFill>
                <a:latin typeface="Josefin Sans"/>
              </a:rPr>
              <a:t>HÓA</a:t>
            </a:r>
            <a:r>
              <a:rPr lang="en-US" sz="3100" spc="30" dirty="0">
                <a:solidFill>
                  <a:srgbClr val="000000"/>
                </a:solidFill>
                <a:latin typeface="Josefin Sans"/>
              </a:rPr>
              <a:t> </a:t>
            </a:r>
            <a:r>
              <a:rPr lang="en-US" sz="3100" spc="30" dirty="0" err="1">
                <a:solidFill>
                  <a:srgbClr val="000000"/>
                </a:solidFill>
                <a:latin typeface="Josefin Sans"/>
              </a:rPr>
              <a:t>DỮ</a:t>
            </a:r>
            <a:r>
              <a:rPr lang="en-US" sz="3100" spc="30" dirty="0">
                <a:solidFill>
                  <a:srgbClr val="000000"/>
                </a:solidFill>
                <a:latin typeface="Josefin Sans"/>
              </a:rPr>
              <a:t> </a:t>
            </a:r>
            <a:r>
              <a:rPr lang="en-US" sz="3100" spc="30" dirty="0" err="1">
                <a:solidFill>
                  <a:srgbClr val="000000"/>
                </a:solidFill>
                <a:latin typeface="Josefin Sans"/>
              </a:rPr>
              <a:t>LIỆU</a:t>
            </a:r>
            <a:endParaRPr lang="en-US" sz="3100" spc="30" dirty="0">
              <a:solidFill>
                <a:srgbClr val="000000"/>
              </a:solidFill>
              <a:latin typeface="Josefin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184953" y="0"/>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8867927" y="812085"/>
            <a:ext cx="991952" cy="847668"/>
          </a:xfrm>
          <a:custGeom>
            <a:avLst/>
            <a:gdLst/>
            <a:ahLst/>
            <a:cxnLst/>
            <a:rect l="l" t="t" r="r" b="b"/>
            <a:pathLst>
              <a:path w="991952" h="847668">
                <a:moveTo>
                  <a:pt x="0" y="0"/>
                </a:moveTo>
                <a:lnTo>
                  <a:pt x="991952" y="0"/>
                </a:lnTo>
                <a:lnTo>
                  <a:pt x="991952" y="847668"/>
                </a:lnTo>
                <a:lnTo>
                  <a:pt x="0" y="847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0" y="-3734333"/>
            <a:ext cx="18288000" cy="9831061"/>
          </a:xfrm>
          <a:custGeom>
            <a:avLst/>
            <a:gdLst/>
            <a:ahLst/>
            <a:cxnLst/>
            <a:rect l="l" t="t" r="r" b="b"/>
            <a:pathLst>
              <a:path w="18288000" h="9831061">
                <a:moveTo>
                  <a:pt x="0" y="0"/>
                </a:moveTo>
                <a:lnTo>
                  <a:pt x="18288000" y="0"/>
                </a:lnTo>
                <a:lnTo>
                  <a:pt x="18288000" y="9831060"/>
                </a:lnTo>
                <a:lnTo>
                  <a:pt x="0" y="9831060"/>
                </a:lnTo>
                <a:lnTo>
                  <a:pt x="0" y="0"/>
                </a:lnTo>
                <a:close/>
              </a:path>
            </a:pathLst>
          </a:custGeom>
          <a:blipFill>
            <a:blip r:embed="rId6"/>
            <a:stretch>
              <a:fillRect b="-33158"/>
            </a:stretch>
          </a:blipFill>
        </p:spPr>
      </p:sp>
      <p:sp>
        <p:nvSpPr>
          <p:cNvPr id="7" name="TextBox 7"/>
          <p:cNvSpPr txBox="1"/>
          <p:nvPr/>
        </p:nvSpPr>
        <p:spPr>
          <a:xfrm>
            <a:off x="5142954" y="6559560"/>
            <a:ext cx="8441899" cy="2281181"/>
          </a:xfrm>
          <a:prstGeom prst="rect">
            <a:avLst/>
          </a:prstGeom>
        </p:spPr>
        <p:txBody>
          <a:bodyPr lIns="0" tIns="0" rIns="0" bIns="0" rtlCol="0" anchor="t">
            <a:spAutoFit/>
          </a:bodyPr>
          <a:lstStyle/>
          <a:p>
            <a:pPr algn="l">
              <a:lnSpc>
                <a:spcPts val="17356"/>
              </a:lnSpc>
            </a:pPr>
            <a:r>
              <a:rPr lang="en-US" sz="17184" dirty="0" err="1">
                <a:solidFill>
                  <a:srgbClr val="211F1C"/>
                </a:solidFill>
                <a:latin typeface="Anton"/>
              </a:rPr>
              <a:t>CHƯƠNG</a:t>
            </a:r>
            <a:r>
              <a:rPr lang="en-US" sz="17184" dirty="0">
                <a:solidFill>
                  <a:srgbClr val="211F1C"/>
                </a:solidFill>
                <a:latin typeface="Anton"/>
              </a:rPr>
              <a:t> 7</a:t>
            </a:r>
          </a:p>
        </p:txBody>
      </p:sp>
      <p:sp>
        <p:nvSpPr>
          <p:cNvPr id="8" name="TextBox 8"/>
          <p:cNvSpPr txBox="1"/>
          <p:nvPr/>
        </p:nvSpPr>
        <p:spPr>
          <a:xfrm>
            <a:off x="6594124" y="8707390"/>
            <a:ext cx="5539558" cy="1135828"/>
          </a:xfrm>
          <a:prstGeom prst="rect">
            <a:avLst/>
          </a:prstGeom>
        </p:spPr>
        <p:txBody>
          <a:bodyPr lIns="0" tIns="0" rIns="0" bIns="0" rtlCol="0" anchor="t">
            <a:spAutoFit/>
          </a:bodyPr>
          <a:lstStyle/>
          <a:p>
            <a:pPr algn="ctr">
              <a:lnSpc>
                <a:spcPts val="9293"/>
              </a:lnSpc>
            </a:pPr>
            <a:r>
              <a:rPr lang="en-US" sz="6638">
                <a:solidFill>
                  <a:srgbClr val="211F1C"/>
                </a:solidFill>
                <a:latin typeface="Josefin Sans Bold"/>
              </a:rPr>
              <a:t>ỨNG DỤNG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184953" y="0"/>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14906978" y="904323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486423" y="812085"/>
            <a:ext cx="991952" cy="847668"/>
          </a:xfrm>
          <a:custGeom>
            <a:avLst/>
            <a:gdLst/>
            <a:ahLst/>
            <a:cxnLst/>
            <a:rect l="l" t="t" r="r" b="b"/>
            <a:pathLst>
              <a:path w="991952" h="847668">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7" name="Group 7"/>
          <p:cNvGrpSpPr/>
          <p:nvPr/>
        </p:nvGrpSpPr>
        <p:grpSpPr>
          <a:xfrm>
            <a:off x="9152107" y="812085"/>
            <a:ext cx="3979559" cy="397955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38888" r="-38888"/>
              </a:stretch>
            </a:blipFill>
          </p:spPr>
        </p:sp>
      </p:grpSp>
      <p:grpSp>
        <p:nvGrpSpPr>
          <p:cNvPr id="9" name="Group 9"/>
          <p:cNvGrpSpPr/>
          <p:nvPr/>
        </p:nvGrpSpPr>
        <p:grpSpPr>
          <a:xfrm>
            <a:off x="13382815" y="3384929"/>
            <a:ext cx="3599584" cy="359958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31249" r="-31250"/>
              </a:stretch>
            </a:blipFill>
          </p:spPr>
        </p:sp>
      </p:grpSp>
      <p:grpSp>
        <p:nvGrpSpPr>
          <p:cNvPr id="11" name="Group 11"/>
          <p:cNvGrpSpPr/>
          <p:nvPr/>
        </p:nvGrpSpPr>
        <p:grpSpPr>
          <a:xfrm>
            <a:off x="9152107" y="5814854"/>
            <a:ext cx="3915669" cy="391566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31730" r="-31730"/>
              </a:stretch>
            </a:blipFill>
          </p:spPr>
        </p:sp>
      </p:grpSp>
      <p:sp>
        <p:nvSpPr>
          <p:cNvPr id="13" name="TextBox 13"/>
          <p:cNvSpPr txBox="1"/>
          <p:nvPr/>
        </p:nvSpPr>
        <p:spPr>
          <a:xfrm>
            <a:off x="809625" y="4991100"/>
            <a:ext cx="8622829" cy="1861415"/>
          </a:xfrm>
          <a:prstGeom prst="rect">
            <a:avLst/>
          </a:prstGeom>
        </p:spPr>
        <p:txBody>
          <a:bodyPr lIns="0" tIns="0" rIns="0" bIns="0" rtlCol="0" anchor="t">
            <a:spAutoFit/>
          </a:bodyPr>
          <a:lstStyle/>
          <a:p>
            <a:pPr marL="623871" lvl="1" indent="-311936" algn="just">
              <a:lnSpc>
                <a:spcPts val="5085"/>
              </a:lnSpc>
              <a:buFont typeface="Arial"/>
              <a:buChar char="•"/>
            </a:pPr>
            <a:r>
              <a:rPr lang="en-US" sz="2889" dirty="0" err="1">
                <a:solidFill>
                  <a:srgbClr val="211F1C"/>
                </a:solidFill>
                <a:latin typeface="Roboto Mono"/>
              </a:rPr>
              <a:t>Hỗ</a:t>
            </a:r>
            <a:r>
              <a:rPr lang="en-US" sz="2889" dirty="0">
                <a:solidFill>
                  <a:srgbClr val="211F1C"/>
                </a:solidFill>
                <a:latin typeface="Roboto Mono"/>
              </a:rPr>
              <a:t> </a:t>
            </a:r>
            <a:r>
              <a:rPr lang="en-US" sz="2889" dirty="0" err="1">
                <a:solidFill>
                  <a:srgbClr val="211F1C"/>
                </a:solidFill>
                <a:latin typeface="Roboto Mono"/>
              </a:rPr>
              <a:t>trợ</a:t>
            </a:r>
            <a:r>
              <a:rPr lang="en-US" sz="2889" dirty="0">
                <a:solidFill>
                  <a:srgbClr val="211F1C"/>
                </a:solidFill>
                <a:latin typeface="Roboto Mono"/>
              </a:rPr>
              <a:t> </a:t>
            </a:r>
            <a:r>
              <a:rPr lang="en-US" sz="2889" dirty="0" err="1">
                <a:solidFill>
                  <a:srgbClr val="211F1C"/>
                </a:solidFill>
                <a:latin typeface="Roboto Mono"/>
              </a:rPr>
              <a:t>quyết</a:t>
            </a:r>
            <a:r>
              <a:rPr lang="en-US" sz="2889" dirty="0">
                <a:solidFill>
                  <a:srgbClr val="211F1C"/>
                </a:solidFill>
                <a:latin typeface="Roboto Mono"/>
              </a:rPr>
              <a:t> </a:t>
            </a:r>
            <a:r>
              <a:rPr lang="en-US" sz="2889" dirty="0" err="1">
                <a:solidFill>
                  <a:srgbClr val="211F1C"/>
                </a:solidFill>
                <a:latin typeface="Roboto Mono"/>
              </a:rPr>
              <a:t>định</a:t>
            </a:r>
            <a:r>
              <a:rPr lang="en-US" sz="2889" dirty="0">
                <a:solidFill>
                  <a:srgbClr val="211F1C"/>
                </a:solidFill>
                <a:latin typeface="Roboto Mono"/>
              </a:rPr>
              <a:t> </a:t>
            </a:r>
            <a:r>
              <a:rPr lang="en-US" sz="2889" dirty="0" err="1">
                <a:solidFill>
                  <a:srgbClr val="211F1C"/>
                </a:solidFill>
                <a:latin typeface="Roboto Mono"/>
              </a:rPr>
              <a:t>lâm</a:t>
            </a:r>
            <a:r>
              <a:rPr lang="en-US" sz="2889" dirty="0">
                <a:solidFill>
                  <a:srgbClr val="211F1C"/>
                </a:solidFill>
                <a:latin typeface="Roboto Mono"/>
              </a:rPr>
              <a:t> </a:t>
            </a:r>
            <a:r>
              <a:rPr lang="en-US" sz="2889" dirty="0" err="1">
                <a:solidFill>
                  <a:srgbClr val="211F1C"/>
                </a:solidFill>
                <a:latin typeface="Roboto Mono"/>
              </a:rPr>
              <a:t>sàng</a:t>
            </a:r>
            <a:endParaRPr lang="en-US" sz="2889" dirty="0">
              <a:solidFill>
                <a:srgbClr val="211F1C"/>
              </a:solidFill>
              <a:latin typeface="Roboto Mono"/>
            </a:endParaRPr>
          </a:p>
          <a:p>
            <a:pPr marL="623871" lvl="1" indent="-311936" algn="just">
              <a:lnSpc>
                <a:spcPts val="5085"/>
              </a:lnSpc>
              <a:buFont typeface="Arial"/>
              <a:buChar char="•"/>
            </a:pPr>
            <a:r>
              <a:rPr lang="en-US" sz="2889" dirty="0" err="1">
                <a:solidFill>
                  <a:srgbClr val="211F1C"/>
                </a:solidFill>
                <a:latin typeface="Roboto Mono"/>
              </a:rPr>
              <a:t>Chương</a:t>
            </a:r>
            <a:r>
              <a:rPr lang="en-US" sz="2889" dirty="0">
                <a:solidFill>
                  <a:srgbClr val="211F1C"/>
                </a:solidFill>
                <a:latin typeface="Roboto Mono"/>
              </a:rPr>
              <a:t> </a:t>
            </a:r>
            <a:r>
              <a:rPr lang="en-US" sz="2889" dirty="0" err="1">
                <a:solidFill>
                  <a:srgbClr val="211F1C"/>
                </a:solidFill>
                <a:latin typeface="Roboto Mono"/>
              </a:rPr>
              <a:t>trình</a:t>
            </a:r>
            <a:r>
              <a:rPr lang="en-US" sz="2889" dirty="0">
                <a:solidFill>
                  <a:srgbClr val="211F1C"/>
                </a:solidFill>
                <a:latin typeface="Roboto Mono"/>
              </a:rPr>
              <a:t> </a:t>
            </a:r>
            <a:r>
              <a:rPr lang="en-US" sz="2889" dirty="0" err="1">
                <a:solidFill>
                  <a:srgbClr val="211F1C"/>
                </a:solidFill>
                <a:latin typeface="Roboto Mono"/>
              </a:rPr>
              <a:t>sàng</a:t>
            </a:r>
            <a:r>
              <a:rPr lang="en-US" sz="2889" dirty="0">
                <a:solidFill>
                  <a:srgbClr val="211F1C"/>
                </a:solidFill>
                <a:latin typeface="Roboto Mono"/>
              </a:rPr>
              <a:t> </a:t>
            </a:r>
            <a:r>
              <a:rPr lang="en-US" sz="2889" dirty="0" err="1">
                <a:solidFill>
                  <a:srgbClr val="211F1C"/>
                </a:solidFill>
                <a:latin typeface="Roboto Mono"/>
              </a:rPr>
              <a:t>lọc</a:t>
            </a:r>
            <a:r>
              <a:rPr lang="en-US" sz="2889" dirty="0">
                <a:solidFill>
                  <a:srgbClr val="211F1C"/>
                </a:solidFill>
                <a:latin typeface="Roboto Mono"/>
              </a:rPr>
              <a:t> </a:t>
            </a:r>
            <a:r>
              <a:rPr lang="en-US" sz="2889" dirty="0" err="1">
                <a:solidFill>
                  <a:srgbClr val="211F1C"/>
                </a:solidFill>
                <a:latin typeface="Roboto Mono"/>
              </a:rPr>
              <a:t>và</a:t>
            </a:r>
            <a:r>
              <a:rPr lang="en-US" sz="2889" dirty="0">
                <a:solidFill>
                  <a:srgbClr val="211F1C"/>
                </a:solidFill>
                <a:latin typeface="Roboto Mono"/>
              </a:rPr>
              <a:t> </a:t>
            </a:r>
            <a:r>
              <a:rPr lang="en-US" sz="2889" dirty="0" err="1">
                <a:solidFill>
                  <a:srgbClr val="211F1C"/>
                </a:solidFill>
                <a:latin typeface="Roboto Mono"/>
              </a:rPr>
              <a:t>phòng</a:t>
            </a:r>
            <a:r>
              <a:rPr lang="en-US" sz="2889" dirty="0">
                <a:solidFill>
                  <a:srgbClr val="211F1C"/>
                </a:solidFill>
                <a:latin typeface="Roboto Mono"/>
              </a:rPr>
              <a:t> </a:t>
            </a:r>
            <a:r>
              <a:rPr lang="en-US" sz="2889" dirty="0" err="1">
                <a:solidFill>
                  <a:srgbClr val="211F1C"/>
                </a:solidFill>
                <a:latin typeface="Roboto Mono"/>
              </a:rPr>
              <a:t>ngừa</a:t>
            </a:r>
            <a:endParaRPr lang="en-US" sz="2889" dirty="0">
              <a:solidFill>
                <a:srgbClr val="211F1C"/>
              </a:solidFill>
              <a:latin typeface="Roboto Mono"/>
            </a:endParaRPr>
          </a:p>
          <a:p>
            <a:pPr marL="623871" lvl="1" indent="-311936" algn="just">
              <a:lnSpc>
                <a:spcPts val="5085"/>
              </a:lnSpc>
              <a:buFont typeface="Arial"/>
              <a:buChar char="•"/>
            </a:pPr>
            <a:r>
              <a:rPr lang="en-US" sz="2889" dirty="0" err="1">
                <a:solidFill>
                  <a:srgbClr val="211F1C"/>
                </a:solidFill>
                <a:latin typeface="Roboto Mono"/>
              </a:rPr>
              <a:t>Giáo</a:t>
            </a:r>
            <a:r>
              <a:rPr lang="en-US" sz="2889" dirty="0">
                <a:solidFill>
                  <a:srgbClr val="211F1C"/>
                </a:solidFill>
                <a:latin typeface="Roboto Mono"/>
              </a:rPr>
              <a:t> </a:t>
            </a:r>
            <a:r>
              <a:rPr lang="en-US" sz="2889" dirty="0" err="1">
                <a:solidFill>
                  <a:srgbClr val="211F1C"/>
                </a:solidFill>
                <a:latin typeface="Roboto Mono"/>
              </a:rPr>
              <a:t>dục</a:t>
            </a:r>
            <a:r>
              <a:rPr lang="en-US" sz="2889" dirty="0">
                <a:solidFill>
                  <a:srgbClr val="211F1C"/>
                </a:solidFill>
                <a:latin typeface="Roboto Mono"/>
              </a:rPr>
              <a:t> </a:t>
            </a:r>
            <a:r>
              <a:rPr lang="en-US" sz="2889" dirty="0" err="1">
                <a:solidFill>
                  <a:srgbClr val="211F1C"/>
                </a:solidFill>
                <a:latin typeface="Roboto Mono"/>
              </a:rPr>
              <a:t>sức</a:t>
            </a:r>
            <a:r>
              <a:rPr lang="en-US" sz="2889" dirty="0">
                <a:solidFill>
                  <a:srgbClr val="211F1C"/>
                </a:solidFill>
                <a:latin typeface="Roboto Mono"/>
              </a:rPr>
              <a:t> </a:t>
            </a:r>
            <a:r>
              <a:rPr lang="en-US" sz="2889" dirty="0" err="1">
                <a:solidFill>
                  <a:srgbClr val="211F1C"/>
                </a:solidFill>
                <a:latin typeface="Roboto Mono"/>
              </a:rPr>
              <a:t>khỏe</a:t>
            </a:r>
            <a:endParaRPr lang="en-US" sz="2889" dirty="0">
              <a:solidFill>
                <a:srgbClr val="211F1C"/>
              </a:solidFill>
              <a:latin typeface="Roboto Mono"/>
            </a:endParaRPr>
          </a:p>
        </p:txBody>
      </p:sp>
      <p:sp>
        <p:nvSpPr>
          <p:cNvPr id="14" name="TextBox 14"/>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spc="211">
                <a:solidFill>
                  <a:srgbClr val="211F1C"/>
                </a:solidFill>
                <a:latin typeface="Nunito Sans Expanded Semi-Bold"/>
              </a:rPr>
              <a:t>TON DUC THANG UNIVERSITY</a:t>
            </a:r>
          </a:p>
        </p:txBody>
      </p:sp>
      <p:sp>
        <p:nvSpPr>
          <p:cNvPr id="15" name="TextBox 15"/>
          <p:cNvSpPr txBox="1"/>
          <p:nvPr/>
        </p:nvSpPr>
        <p:spPr>
          <a:xfrm>
            <a:off x="1028700" y="2248287"/>
            <a:ext cx="7090581" cy="2149461"/>
          </a:xfrm>
          <a:prstGeom prst="rect">
            <a:avLst/>
          </a:prstGeom>
        </p:spPr>
        <p:txBody>
          <a:bodyPr lIns="0" tIns="0" rIns="0" bIns="0" rtlCol="0" anchor="t">
            <a:spAutoFit/>
          </a:bodyPr>
          <a:lstStyle/>
          <a:p>
            <a:pPr algn="just">
              <a:lnSpc>
                <a:spcPts val="8678"/>
              </a:lnSpc>
            </a:pPr>
            <a:r>
              <a:rPr lang="en-US" sz="6199">
                <a:solidFill>
                  <a:srgbClr val="211F1C"/>
                </a:solidFill>
                <a:latin typeface="Josefin Sans Bold"/>
              </a:rPr>
              <a:t>Ứng dụng trong lĩnh vực y tế</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184953" y="0"/>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14906978" y="904323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486423" y="812085"/>
            <a:ext cx="991952" cy="847668"/>
          </a:xfrm>
          <a:custGeom>
            <a:avLst/>
            <a:gdLst/>
            <a:ahLst/>
            <a:cxnLst/>
            <a:rect l="l" t="t" r="r" b="b"/>
            <a:pathLst>
              <a:path w="991952" h="847668">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0" y="0"/>
            <a:ext cx="18288000" cy="10307580"/>
          </a:xfrm>
          <a:custGeom>
            <a:avLst/>
            <a:gdLst/>
            <a:ahLst/>
            <a:cxnLst/>
            <a:rect l="l" t="t" r="r" b="b"/>
            <a:pathLst>
              <a:path w="18288000" h="10307580">
                <a:moveTo>
                  <a:pt x="0" y="0"/>
                </a:moveTo>
                <a:lnTo>
                  <a:pt x="18288000" y="0"/>
                </a:lnTo>
                <a:lnTo>
                  <a:pt x="18288000" y="10307580"/>
                </a:lnTo>
                <a:lnTo>
                  <a:pt x="0" y="10307580"/>
                </a:lnTo>
                <a:lnTo>
                  <a:pt x="0" y="0"/>
                </a:lnTo>
                <a:close/>
              </a:path>
            </a:pathLst>
          </a:custGeom>
          <a:blipFill>
            <a:blip r:embed="rId8"/>
            <a:stretch>
              <a:fillRect l="-713" r="-2617"/>
            </a:stretch>
          </a:blipFill>
        </p:spPr>
      </p:sp>
      <p:sp>
        <p:nvSpPr>
          <p:cNvPr id="8" name="Freeform 8"/>
          <p:cNvSpPr/>
          <p:nvPr/>
        </p:nvSpPr>
        <p:spPr>
          <a:xfrm>
            <a:off x="1028700" y="7097346"/>
            <a:ext cx="6703321" cy="2160954"/>
          </a:xfrm>
          <a:custGeom>
            <a:avLst/>
            <a:gdLst/>
            <a:ahLst/>
            <a:cxnLst/>
            <a:rect l="l" t="t" r="r" b="b"/>
            <a:pathLst>
              <a:path w="6703321" h="2160954">
                <a:moveTo>
                  <a:pt x="0" y="0"/>
                </a:moveTo>
                <a:lnTo>
                  <a:pt x="6703321" y="0"/>
                </a:lnTo>
                <a:lnTo>
                  <a:pt x="6703321" y="2160954"/>
                </a:lnTo>
                <a:lnTo>
                  <a:pt x="0" y="2160954"/>
                </a:lnTo>
                <a:lnTo>
                  <a:pt x="0" y="0"/>
                </a:lnTo>
                <a:close/>
              </a:path>
            </a:pathLst>
          </a:custGeom>
          <a:blipFill>
            <a:blip r:embed="rId9">
              <a:alphaModFix amt="50000"/>
            </a:blip>
            <a:stretch>
              <a:fillRect t="-325427" r="-53279" b="-50047"/>
            </a:stretch>
          </a:blipFill>
        </p:spPr>
      </p:sp>
      <p:sp>
        <p:nvSpPr>
          <p:cNvPr id="9" name="TextBox 9"/>
          <p:cNvSpPr txBox="1"/>
          <p:nvPr/>
        </p:nvSpPr>
        <p:spPr>
          <a:xfrm>
            <a:off x="1320495" y="7396885"/>
            <a:ext cx="6119732" cy="1861415"/>
          </a:xfrm>
          <a:prstGeom prst="rect">
            <a:avLst/>
          </a:prstGeom>
        </p:spPr>
        <p:txBody>
          <a:bodyPr lIns="0" tIns="0" rIns="0" bIns="0" rtlCol="0" anchor="t">
            <a:spAutoFit/>
          </a:bodyPr>
          <a:lstStyle/>
          <a:p>
            <a:pPr marL="623871" lvl="1" indent="-311936" algn="just">
              <a:lnSpc>
                <a:spcPts val="5085"/>
              </a:lnSpc>
              <a:buFont typeface="Arial"/>
              <a:buChar char="•"/>
            </a:pPr>
            <a:r>
              <a:rPr lang="en-US" sz="2889">
                <a:solidFill>
                  <a:srgbClr val="FFFFFF"/>
                </a:solidFill>
                <a:latin typeface="Roboto Mono"/>
              </a:rPr>
              <a:t>Nghiên cứu dịch tễ học</a:t>
            </a:r>
          </a:p>
          <a:p>
            <a:pPr marL="623871" lvl="1" indent="-311936" algn="just">
              <a:lnSpc>
                <a:spcPts val="5085"/>
              </a:lnSpc>
              <a:buFont typeface="Arial"/>
              <a:buChar char="•"/>
            </a:pPr>
            <a:r>
              <a:rPr lang="en-US" sz="2889">
                <a:solidFill>
                  <a:srgbClr val="FFFFFF"/>
                </a:solidFill>
                <a:latin typeface="Roboto Mono"/>
              </a:rPr>
              <a:t>Thử nghiệm lâm sàng</a:t>
            </a:r>
          </a:p>
          <a:p>
            <a:pPr algn="just">
              <a:lnSpc>
                <a:spcPts val="5085"/>
              </a:lnSpc>
            </a:pPr>
            <a:endParaRPr lang="en-US" sz="2889">
              <a:solidFill>
                <a:srgbClr val="FFFFFF"/>
              </a:solidFill>
              <a:latin typeface="Roboto Mono"/>
            </a:endParaRPr>
          </a:p>
        </p:txBody>
      </p:sp>
      <p:sp>
        <p:nvSpPr>
          <p:cNvPr id="10" name="TextBox 10"/>
          <p:cNvSpPr txBox="1"/>
          <p:nvPr/>
        </p:nvSpPr>
        <p:spPr>
          <a:xfrm>
            <a:off x="4380361" y="697785"/>
            <a:ext cx="13098014" cy="965799"/>
          </a:xfrm>
          <a:prstGeom prst="rect">
            <a:avLst/>
          </a:prstGeom>
        </p:spPr>
        <p:txBody>
          <a:bodyPr lIns="0" tIns="0" rIns="0" bIns="0" rtlCol="0" anchor="t">
            <a:spAutoFit/>
          </a:bodyPr>
          <a:lstStyle/>
          <a:p>
            <a:pPr algn="just">
              <a:lnSpc>
                <a:spcPts val="7911"/>
              </a:lnSpc>
            </a:pPr>
            <a:r>
              <a:rPr lang="en-US" sz="5651">
                <a:solidFill>
                  <a:srgbClr val="211F1C"/>
                </a:solidFill>
                <a:latin typeface="Josefin Sans Bold"/>
              </a:rPr>
              <a:t>Ứng dụng trong các nghiên cứu y học</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184953" y="0"/>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14906978" y="904323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486423" y="812085"/>
            <a:ext cx="991952" cy="847668"/>
          </a:xfrm>
          <a:custGeom>
            <a:avLst/>
            <a:gdLst/>
            <a:ahLst/>
            <a:cxnLst/>
            <a:rect l="l" t="t" r="r" b="b"/>
            <a:pathLst>
              <a:path w="991952" h="847668">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7" name="Group 7"/>
          <p:cNvGrpSpPr/>
          <p:nvPr/>
        </p:nvGrpSpPr>
        <p:grpSpPr>
          <a:xfrm>
            <a:off x="12182120" y="1235919"/>
            <a:ext cx="4800279" cy="480027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16752" r="-16752"/>
              </a:stretch>
            </a:blipFill>
          </p:spPr>
        </p:sp>
      </p:grpSp>
      <p:sp>
        <p:nvSpPr>
          <p:cNvPr id="9" name="TextBox 9"/>
          <p:cNvSpPr txBox="1"/>
          <p:nvPr/>
        </p:nvSpPr>
        <p:spPr>
          <a:xfrm>
            <a:off x="464638" y="3981493"/>
            <a:ext cx="10332261" cy="1861415"/>
          </a:xfrm>
          <a:prstGeom prst="rect">
            <a:avLst/>
          </a:prstGeom>
        </p:spPr>
        <p:txBody>
          <a:bodyPr lIns="0" tIns="0" rIns="0" bIns="0" rtlCol="0" anchor="t">
            <a:spAutoFit/>
          </a:bodyPr>
          <a:lstStyle/>
          <a:p>
            <a:pPr marL="623871" lvl="1" indent="-311936" algn="just">
              <a:lnSpc>
                <a:spcPts val="5085"/>
              </a:lnSpc>
              <a:buFont typeface="Arial"/>
              <a:buChar char="•"/>
            </a:pPr>
            <a:r>
              <a:rPr lang="en-US" sz="2889">
                <a:solidFill>
                  <a:srgbClr val="211F1C"/>
                </a:solidFill>
                <a:latin typeface="Roboto Mono"/>
              </a:rPr>
              <a:t>Ứng dụng di động và thiết bị đeo thông minh</a:t>
            </a:r>
          </a:p>
          <a:p>
            <a:pPr marL="623871" lvl="1" indent="-311936" algn="just">
              <a:lnSpc>
                <a:spcPts val="5085"/>
              </a:lnSpc>
              <a:buFont typeface="Arial"/>
              <a:buChar char="•"/>
            </a:pPr>
            <a:r>
              <a:rPr lang="en-US" sz="2889">
                <a:solidFill>
                  <a:srgbClr val="211F1C"/>
                </a:solidFill>
                <a:latin typeface="Roboto Mono"/>
              </a:rPr>
              <a:t>Giám sát sức khỏe từ xa</a:t>
            </a:r>
          </a:p>
          <a:p>
            <a:pPr algn="just">
              <a:lnSpc>
                <a:spcPts val="5085"/>
              </a:lnSpc>
            </a:pPr>
            <a:endParaRPr lang="en-US" sz="2889">
              <a:solidFill>
                <a:srgbClr val="211F1C"/>
              </a:solidFill>
              <a:latin typeface="Roboto Mono"/>
            </a:endParaRPr>
          </a:p>
        </p:txBody>
      </p:sp>
      <p:grpSp>
        <p:nvGrpSpPr>
          <p:cNvPr id="10" name="Group 10"/>
          <p:cNvGrpSpPr/>
          <p:nvPr/>
        </p:nvGrpSpPr>
        <p:grpSpPr>
          <a:xfrm>
            <a:off x="7593634" y="5388536"/>
            <a:ext cx="4588486" cy="458848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t="-22192" b="-22192"/>
              </a:stretch>
            </a:blipFill>
          </p:spPr>
        </p:sp>
      </p:grpSp>
      <p:sp>
        <p:nvSpPr>
          <p:cNvPr id="12" name="TextBox 12"/>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spc="211">
                <a:solidFill>
                  <a:srgbClr val="211F1C"/>
                </a:solidFill>
                <a:latin typeface="Nunito Sans Expanded Semi-Bold"/>
              </a:rPr>
              <a:t>TON DUC THANG UNIVERSITY</a:t>
            </a:r>
          </a:p>
        </p:txBody>
      </p:sp>
      <p:sp>
        <p:nvSpPr>
          <p:cNvPr id="13" name="TextBox 13"/>
          <p:cNvSpPr txBox="1"/>
          <p:nvPr/>
        </p:nvSpPr>
        <p:spPr>
          <a:xfrm>
            <a:off x="468354" y="1545453"/>
            <a:ext cx="10328546" cy="1959789"/>
          </a:xfrm>
          <a:prstGeom prst="rect">
            <a:avLst/>
          </a:prstGeom>
        </p:spPr>
        <p:txBody>
          <a:bodyPr lIns="0" tIns="0" rIns="0" bIns="0" rtlCol="0" anchor="t">
            <a:spAutoFit/>
          </a:bodyPr>
          <a:lstStyle/>
          <a:p>
            <a:pPr algn="just">
              <a:lnSpc>
                <a:spcPts val="7906"/>
              </a:lnSpc>
            </a:pPr>
            <a:r>
              <a:rPr lang="en-US" sz="5647">
                <a:solidFill>
                  <a:srgbClr val="211F1C"/>
                </a:solidFill>
                <a:latin typeface="Josefin Sans Bold"/>
              </a:rPr>
              <a:t>Ứng dụng trong công nghệ sức khỏe cá nhân</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3618113" y="-359485"/>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TextBox 5"/>
          <p:cNvSpPr txBox="1"/>
          <p:nvPr/>
        </p:nvSpPr>
        <p:spPr>
          <a:xfrm>
            <a:off x="1028700" y="3984013"/>
            <a:ext cx="16295756" cy="2263118"/>
          </a:xfrm>
          <a:prstGeom prst="rect">
            <a:avLst/>
          </a:prstGeom>
        </p:spPr>
        <p:txBody>
          <a:bodyPr lIns="0" tIns="0" rIns="0" bIns="0" rtlCol="0" anchor="t">
            <a:spAutoFit/>
          </a:bodyPr>
          <a:lstStyle/>
          <a:p>
            <a:pPr marL="0" lvl="0" indent="0" algn="ctr">
              <a:lnSpc>
                <a:spcPts val="17019"/>
              </a:lnSpc>
              <a:spcBef>
                <a:spcPct val="0"/>
              </a:spcBef>
            </a:pPr>
            <a:r>
              <a:rPr lang="en-US" sz="16851" u="none" strike="noStrike">
                <a:solidFill>
                  <a:srgbClr val="211F1C"/>
                </a:solidFill>
                <a:latin typeface="Anton"/>
              </a:rPr>
              <a:t>THANK YOU</a:t>
            </a:r>
          </a:p>
        </p:txBody>
      </p:sp>
      <p:sp>
        <p:nvSpPr>
          <p:cNvPr id="6" name="Freeform 6"/>
          <p:cNvSpPr/>
          <p:nvPr/>
        </p:nvSpPr>
        <p:spPr>
          <a:xfrm>
            <a:off x="13183585" y="1560482"/>
            <a:ext cx="1723393" cy="1472718"/>
          </a:xfrm>
          <a:custGeom>
            <a:avLst/>
            <a:gdLst/>
            <a:ahLst/>
            <a:cxnLst/>
            <a:rect l="l" t="t" r="r" b="b"/>
            <a:pathLst>
              <a:path w="1723393" h="1472718">
                <a:moveTo>
                  <a:pt x="0" y="0"/>
                </a:moveTo>
                <a:lnTo>
                  <a:pt x="1723393" y="0"/>
                </a:lnTo>
                <a:lnTo>
                  <a:pt x="1723393" y="1472718"/>
                </a:lnTo>
                <a:lnTo>
                  <a:pt x="0" y="14727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4906978" y="904323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spc="211">
                <a:solidFill>
                  <a:srgbClr val="211F1C"/>
                </a:solidFill>
                <a:latin typeface="Nunito Sans Expanded Semi-Bold"/>
              </a:rPr>
              <a:t>TON DUC THANG UNIVERSITY</a:t>
            </a:r>
          </a:p>
        </p:txBody>
      </p:sp>
      <p:sp>
        <p:nvSpPr>
          <p:cNvPr id="9" name="Freeform 9"/>
          <p:cNvSpPr/>
          <p:nvPr/>
        </p:nvSpPr>
        <p:spPr>
          <a:xfrm>
            <a:off x="2337810" y="4788986"/>
            <a:ext cx="354514" cy="354514"/>
          </a:xfrm>
          <a:custGeom>
            <a:avLst/>
            <a:gdLst/>
            <a:ahLst/>
            <a:cxnLst/>
            <a:rect l="l" t="t" r="r" b="b"/>
            <a:pathLst>
              <a:path w="354514" h="354514">
                <a:moveTo>
                  <a:pt x="0" y="0"/>
                </a:moveTo>
                <a:lnTo>
                  <a:pt x="354514" y="0"/>
                </a:lnTo>
                <a:lnTo>
                  <a:pt x="354514" y="354514"/>
                </a:lnTo>
                <a:lnTo>
                  <a:pt x="0" y="35451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5612126" y="4788986"/>
            <a:ext cx="354514" cy="354514"/>
          </a:xfrm>
          <a:custGeom>
            <a:avLst/>
            <a:gdLst/>
            <a:ahLst/>
            <a:cxnLst/>
            <a:rect l="l" t="t" r="r" b="b"/>
            <a:pathLst>
              <a:path w="354514" h="354514">
                <a:moveTo>
                  <a:pt x="0" y="0"/>
                </a:moveTo>
                <a:lnTo>
                  <a:pt x="354514" y="0"/>
                </a:lnTo>
                <a:lnTo>
                  <a:pt x="354514" y="354514"/>
                </a:lnTo>
                <a:lnTo>
                  <a:pt x="0" y="35451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3730888" y="9131838"/>
            <a:ext cx="275270" cy="275270"/>
          </a:xfrm>
          <a:custGeom>
            <a:avLst/>
            <a:gdLst/>
            <a:ahLst/>
            <a:cxnLst/>
            <a:rect l="l" t="t" r="r" b="b"/>
            <a:pathLst>
              <a:path w="275270" h="275270">
                <a:moveTo>
                  <a:pt x="0" y="0"/>
                </a:moveTo>
                <a:lnTo>
                  <a:pt x="275270" y="0"/>
                </a:lnTo>
                <a:lnTo>
                  <a:pt x="275270" y="275270"/>
                </a:lnTo>
                <a:lnTo>
                  <a:pt x="0" y="27527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2" name="Freeform 12"/>
          <p:cNvSpPr/>
          <p:nvPr/>
        </p:nvSpPr>
        <p:spPr>
          <a:xfrm>
            <a:off x="671447" y="9133823"/>
            <a:ext cx="273285" cy="273285"/>
          </a:xfrm>
          <a:custGeom>
            <a:avLst/>
            <a:gdLst/>
            <a:ahLst/>
            <a:cxnLst/>
            <a:rect l="l" t="t" r="r" b="b"/>
            <a:pathLst>
              <a:path w="273285" h="273285">
                <a:moveTo>
                  <a:pt x="0" y="0"/>
                </a:moveTo>
                <a:lnTo>
                  <a:pt x="273284" y="0"/>
                </a:lnTo>
                <a:lnTo>
                  <a:pt x="273284" y="273285"/>
                </a:lnTo>
                <a:lnTo>
                  <a:pt x="0" y="27328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 name="TextBox 13"/>
          <p:cNvSpPr txBox="1"/>
          <p:nvPr/>
        </p:nvSpPr>
        <p:spPr>
          <a:xfrm>
            <a:off x="1239309" y="8679914"/>
            <a:ext cx="2197001" cy="812569"/>
          </a:xfrm>
          <a:prstGeom prst="rect">
            <a:avLst/>
          </a:prstGeom>
        </p:spPr>
        <p:txBody>
          <a:bodyPr lIns="0" tIns="0" rIns="0" bIns="0" rtlCol="0" anchor="t">
            <a:spAutoFit/>
          </a:bodyPr>
          <a:lstStyle/>
          <a:p>
            <a:pPr algn="ctr">
              <a:lnSpc>
                <a:spcPts val="6662"/>
              </a:lnSpc>
            </a:pPr>
            <a:r>
              <a:rPr lang="en-US" sz="4759">
                <a:solidFill>
                  <a:srgbClr val="000000"/>
                </a:solidFill>
                <a:latin typeface="Livvic"/>
              </a:rPr>
              <a:t>Group 6</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4588567" y="0"/>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14906978" y="904323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809625" y="2271748"/>
            <a:ext cx="3177049" cy="3174058"/>
            <a:chOff x="0" y="0"/>
            <a:chExt cx="1728779" cy="1727151"/>
          </a:xfrm>
        </p:grpSpPr>
        <p:sp>
          <p:nvSpPr>
            <p:cNvPr id="7" name="Freeform 7"/>
            <p:cNvSpPr/>
            <p:nvPr/>
          </p:nvSpPr>
          <p:spPr>
            <a:xfrm>
              <a:off x="0" y="0"/>
              <a:ext cx="1728779" cy="1727151"/>
            </a:xfrm>
            <a:custGeom>
              <a:avLst/>
              <a:gdLst/>
              <a:ahLst/>
              <a:cxnLst/>
              <a:rect l="l" t="t" r="r" b="b"/>
              <a:pathLst>
                <a:path w="1728779" h="1727151">
                  <a:moveTo>
                    <a:pt x="87726" y="0"/>
                  </a:moveTo>
                  <a:lnTo>
                    <a:pt x="1641053" y="0"/>
                  </a:lnTo>
                  <a:cubicBezTo>
                    <a:pt x="1664319" y="0"/>
                    <a:pt x="1686633" y="9243"/>
                    <a:pt x="1703084" y="25694"/>
                  </a:cubicBezTo>
                  <a:cubicBezTo>
                    <a:pt x="1719536" y="42146"/>
                    <a:pt x="1728779" y="64459"/>
                    <a:pt x="1728779" y="87726"/>
                  </a:cubicBezTo>
                  <a:lnTo>
                    <a:pt x="1728779" y="1639425"/>
                  </a:lnTo>
                  <a:cubicBezTo>
                    <a:pt x="1728779" y="1662692"/>
                    <a:pt x="1719536" y="1685005"/>
                    <a:pt x="1703084" y="1701457"/>
                  </a:cubicBezTo>
                  <a:cubicBezTo>
                    <a:pt x="1686633" y="1717909"/>
                    <a:pt x="1664319" y="1727151"/>
                    <a:pt x="1641053" y="1727151"/>
                  </a:cubicBezTo>
                  <a:lnTo>
                    <a:pt x="87726" y="1727151"/>
                  </a:lnTo>
                  <a:cubicBezTo>
                    <a:pt x="64459" y="1727151"/>
                    <a:pt x="42146" y="1717909"/>
                    <a:pt x="25694" y="1701457"/>
                  </a:cubicBezTo>
                  <a:cubicBezTo>
                    <a:pt x="9243" y="1685005"/>
                    <a:pt x="0" y="1662692"/>
                    <a:pt x="0" y="1639425"/>
                  </a:cubicBezTo>
                  <a:lnTo>
                    <a:pt x="0" y="87726"/>
                  </a:lnTo>
                  <a:cubicBezTo>
                    <a:pt x="0" y="64459"/>
                    <a:pt x="9243" y="42146"/>
                    <a:pt x="25694" y="25694"/>
                  </a:cubicBezTo>
                  <a:cubicBezTo>
                    <a:pt x="42146" y="9243"/>
                    <a:pt x="64459" y="0"/>
                    <a:pt x="87726" y="0"/>
                  </a:cubicBezTo>
                  <a:close/>
                </a:path>
              </a:pathLst>
            </a:custGeom>
            <a:solidFill>
              <a:srgbClr val="F1F1F1"/>
            </a:solidFill>
            <a:ln w="9525" cap="rnd">
              <a:solidFill>
                <a:srgbClr val="000000"/>
              </a:solidFill>
              <a:prstDash val="solid"/>
              <a:round/>
            </a:ln>
          </p:spPr>
        </p:sp>
        <p:sp>
          <p:nvSpPr>
            <p:cNvPr id="8" name="TextBox 8"/>
            <p:cNvSpPr txBox="1"/>
            <p:nvPr/>
          </p:nvSpPr>
          <p:spPr>
            <a:xfrm>
              <a:off x="0" y="-38100"/>
              <a:ext cx="1728779" cy="1765251"/>
            </a:xfrm>
            <a:prstGeom prst="rect">
              <a:avLst/>
            </a:prstGeom>
          </p:spPr>
          <p:txBody>
            <a:bodyPr lIns="50800" tIns="50800" rIns="50800" bIns="50800" rtlCol="0" anchor="ctr"/>
            <a:lstStyle/>
            <a:p>
              <a:pPr algn="ctr">
                <a:lnSpc>
                  <a:spcPts val="2116"/>
                </a:lnSpc>
              </a:pPr>
              <a:endParaRPr/>
            </a:p>
          </p:txBody>
        </p:sp>
      </p:grpSp>
      <p:grpSp>
        <p:nvGrpSpPr>
          <p:cNvPr id="9" name="Group 9"/>
          <p:cNvGrpSpPr/>
          <p:nvPr/>
        </p:nvGrpSpPr>
        <p:grpSpPr>
          <a:xfrm>
            <a:off x="809625" y="5869180"/>
            <a:ext cx="3177049" cy="3174058"/>
            <a:chOff x="0" y="0"/>
            <a:chExt cx="1728779" cy="1727151"/>
          </a:xfrm>
        </p:grpSpPr>
        <p:sp>
          <p:nvSpPr>
            <p:cNvPr id="10" name="Freeform 10"/>
            <p:cNvSpPr/>
            <p:nvPr/>
          </p:nvSpPr>
          <p:spPr>
            <a:xfrm>
              <a:off x="0" y="0"/>
              <a:ext cx="1728779" cy="1727151"/>
            </a:xfrm>
            <a:custGeom>
              <a:avLst/>
              <a:gdLst/>
              <a:ahLst/>
              <a:cxnLst/>
              <a:rect l="l" t="t" r="r" b="b"/>
              <a:pathLst>
                <a:path w="1728779" h="1727151">
                  <a:moveTo>
                    <a:pt x="87726" y="0"/>
                  </a:moveTo>
                  <a:lnTo>
                    <a:pt x="1641053" y="0"/>
                  </a:lnTo>
                  <a:cubicBezTo>
                    <a:pt x="1664319" y="0"/>
                    <a:pt x="1686633" y="9243"/>
                    <a:pt x="1703084" y="25694"/>
                  </a:cubicBezTo>
                  <a:cubicBezTo>
                    <a:pt x="1719536" y="42146"/>
                    <a:pt x="1728779" y="64459"/>
                    <a:pt x="1728779" y="87726"/>
                  </a:cubicBezTo>
                  <a:lnTo>
                    <a:pt x="1728779" y="1639425"/>
                  </a:lnTo>
                  <a:cubicBezTo>
                    <a:pt x="1728779" y="1662692"/>
                    <a:pt x="1719536" y="1685005"/>
                    <a:pt x="1703084" y="1701457"/>
                  </a:cubicBezTo>
                  <a:cubicBezTo>
                    <a:pt x="1686633" y="1717909"/>
                    <a:pt x="1664319" y="1727151"/>
                    <a:pt x="1641053" y="1727151"/>
                  </a:cubicBezTo>
                  <a:lnTo>
                    <a:pt x="87726" y="1727151"/>
                  </a:lnTo>
                  <a:cubicBezTo>
                    <a:pt x="64459" y="1727151"/>
                    <a:pt x="42146" y="1717909"/>
                    <a:pt x="25694" y="1701457"/>
                  </a:cubicBezTo>
                  <a:cubicBezTo>
                    <a:pt x="9243" y="1685005"/>
                    <a:pt x="0" y="1662692"/>
                    <a:pt x="0" y="1639425"/>
                  </a:cubicBezTo>
                  <a:lnTo>
                    <a:pt x="0" y="87726"/>
                  </a:lnTo>
                  <a:cubicBezTo>
                    <a:pt x="0" y="64459"/>
                    <a:pt x="9243" y="42146"/>
                    <a:pt x="25694" y="25694"/>
                  </a:cubicBezTo>
                  <a:cubicBezTo>
                    <a:pt x="42146" y="9243"/>
                    <a:pt x="64459" y="0"/>
                    <a:pt x="87726" y="0"/>
                  </a:cubicBezTo>
                  <a:close/>
                </a:path>
              </a:pathLst>
            </a:custGeom>
            <a:solidFill>
              <a:srgbClr val="F1F1F1"/>
            </a:solidFill>
            <a:ln w="9525" cap="rnd">
              <a:solidFill>
                <a:srgbClr val="000000"/>
              </a:solidFill>
              <a:prstDash val="solid"/>
              <a:round/>
            </a:ln>
          </p:spPr>
        </p:sp>
        <p:sp>
          <p:nvSpPr>
            <p:cNvPr id="11" name="TextBox 11"/>
            <p:cNvSpPr txBox="1"/>
            <p:nvPr/>
          </p:nvSpPr>
          <p:spPr>
            <a:xfrm>
              <a:off x="0" y="-38100"/>
              <a:ext cx="1728779" cy="1765251"/>
            </a:xfrm>
            <a:prstGeom prst="rect">
              <a:avLst/>
            </a:prstGeom>
          </p:spPr>
          <p:txBody>
            <a:bodyPr lIns="50800" tIns="50800" rIns="50800" bIns="50800" rtlCol="0" anchor="ctr"/>
            <a:lstStyle/>
            <a:p>
              <a:pPr algn="ctr">
                <a:lnSpc>
                  <a:spcPts val="2116"/>
                </a:lnSpc>
              </a:pPr>
              <a:endParaRPr/>
            </a:p>
          </p:txBody>
        </p:sp>
      </p:grpSp>
      <p:grpSp>
        <p:nvGrpSpPr>
          <p:cNvPr id="12" name="Group 12"/>
          <p:cNvGrpSpPr/>
          <p:nvPr/>
        </p:nvGrpSpPr>
        <p:grpSpPr>
          <a:xfrm>
            <a:off x="4498597" y="2271748"/>
            <a:ext cx="3177049" cy="3174058"/>
            <a:chOff x="0" y="0"/>
            <a:chExt cx="1728779" cy="1727151"/>
          </a:xfrm>
        </p:grpSpPr>
        <p:sp>
          <p:nvSpPr>
            <p:cNvPr id="13" name="Freeform 13"/>
            <p:cNvSpPr/>
            <p:nvPr/>
          </p:nvSpPr>
          <p:spPr>
            <a:xfrm>
              <a:off x="0" y="0"/>
              <a:ext cx="1728779" cy="1727151"/>
            </a:xfrm>
            <a:custGeom>
              <a:avLst/>
              <a:gdLst/>
              <a:ahLst/>
              <a:cxnLst/>
              <a:rect l="l" t="t" r="r" b="b"/>
              <a:pathLst>
                <a:path w="1728779" h="1727151">
                  <a:moveTo>
                    <a:pt x="87726" y="0"/>
                  </a:moveTo>
                  <a:lnTo>
                    <a:pt x="1641053" y="0"/>
                  </a:lnTo>
                  <a:cubicBezTo>
                    <a:pt x="1664319" y="0"/>
                    <a:pt x="1686633" y="9243"/>
                    <a:pt x="1703084" y="25694"/>
                  </a:cubicBezTo>
                  <a:cubicBezTo>
                    <a:pt x="1719536" y="42146"/>
                    <a:pt x="1728779" y="64459"/>
                    <a:pt x="1728779" y="87726"/>
                  </a:cubicBezTo>
                  <a:lnTo>
                    <a:pt x="1728779" y="1639425"/>
                  </a:lnTo>
                  <a:cubicBezTo>
                    <a:pt x="1728779" y="1662692"/>
                    <a:pt x="1719536" y="1685005"/>
                    <a:pt x="1703084" y="1701457"/>
                  </a:cubicBezTo>
                  <a:cubicBezTo>
                    <a:pt x="1686633" y="1717909"/>
                    <a:pt x="1664319" y="1727151"/>
                    <a:pt x="1641053" y="1727151"/>
                  </a:cubicBezTo>
                  <a:lnTo>
                    <a:pt x="87726" y="1727151"/>
                  </a:lnTo>
                  <a:cubicBezTo>
                    <a:pt x="64459" y="1727151"/>
                    <a:pt x="42146" y="1717909"/>
                    <a:pt x="25694" y="1701457"/>
                  </a:cubicBezTo>
                  <a:cubicBezTo>
                    <a:pt x="9243" y="1685005"/>
                    <a:pt x="0" y="1662692"/>
                    <a:pt x="0" y="1639425"/>
                  </a:cubicBezTo>
                  <a:lnTo>
                    <a:pt x="0" y="87726"/>
                  </a:lnTo>
                  <a:cubicBezTo>
                    <a:pt x="0" y="64459"/>
                    <a:pt x="9243" y="42146"/>
                    <a:pt x="25694" y="25694"/>
                  </a:cubicBezTo>
                  <a:cubicBezTo>
                    <a:pt x="42146" y="9243"/>
                    <a:pt x="64459" y="0"/>
                    <a:pt x="87726" y="0"/>
                  </a:cubicBezTo>
                  <a:close/>
                </a:path>
              </a:pathLst>
            </a:custGeom>
            <a:solidFill>
              <a:srgbClr val="F1F1F1"/>
            </a:solidFill>
            <a:ln w="9525" cap="rnd">
              <a:solidFill>
                <a:srgbClr val="000000"/>
              </a:solidFill>
              <a:prstDash val="solid"/>
              <a:round/>
            </a:ln>
          </p:spPr>
        </p:sp>
        <p:sp>
          <p:nvSpPr>
            <p:cNvPr id="14" name="TextBox 14"/>
            <p:cNvSpPr txBox="1"/>
            <p:nvPr/>
          </p:nvSpPr>
          <p:spPr>
            <a:xfrm>
              <a:off x="0" y="-38100"/>
              <a:ext cx="1728779" cy="1765251"/>
            </a:xfrm>
            <a:prstGeom prst="rect">
              <a:avLst/>
            </a:prstGeom>
          </p:spPr>
          <p:txBody>
            <a:bodyPr lIns="50800" tIns="50800" rIns="50800" bIns="50800" rtlCol="0" anchor="ctr"/>
            <a:lstStyle/>
            <a:p>
              <a:pPr algn="ctr">
                <a:lnSpc>
                  <a:spcPts val="2116"/>
                </a:lnSpc>
              </a:pPr>
              <a:endParaRPr/>
            </a:p>
          </p:txBody>
        </p:sp>
      </p:grpSp>
      <p:grpSp>
        <p:nvGrpSpPr>
          <p:cNvPr id="15" name="Group 15"/>
          <p:cNvGrpSpPr/>
          <p:nvPr/>
        </p:nvGrpSpPr>
        <p:grpSpPr>
          <a:xfrm>
            <a:off x="4498597" y="5869180"/>
            <a:ext cx="3177049" cy="3174058"/>
            <a:chOff x="0" y="0"/>
            <a:chExt cx="1728779" cy="1727151"/>
          </a:xfrm>
        </p:grpSpPr>
        <p:sp>
          <p:nvSpPr>
            <p:cNvPr id="16" name="Freeform 16"/>
            <p:cNvSpPr/>
            <p:nvPr/>
          </p:nvSpPr>
          <p:spPr>
            <a:xfrm>
              <a:off x="0" y="0"/>
              <a:ext cx="1728779" cy="1727151"/>
            </a:xfrm>
            <a:custGeom>
              <a:avLst/>
              <a:gdLst/>
              <a:ahLst/>
              <a:cxnLst/>
              <a:rect l="l" t="t" r="r" b="b"/>
              <a:pathLst>
                <a:path w="1728779" h="1727151">
                  <a:moveTo>
                    <a:pt x="87726" y="0"/>
                  </a:moveTo>
                  <a:lnTo>
                    <a:pt x="1641053" y="0"/>
                  </a:lnTo>
                  <a:cubicBezTo>
                    <a:pt x="1664319" y="0"/>
                    <a:pt x="1686633" y="9243"/>
                    <a:pt x="1703084" y="25694"/>
                  </a:cubicBezTo>
                  <a:cubicBezTo>
                    <a:pt x="1719536" y="42146"/>
                    <a:pt x="1728779" y="64459"/>
                    <a:pt x="1728779" y="87726"/>
                  </a:cubicBezTo>
                  <a:lnTo>
                    <a:pt x="1728779" y="1639425"/>
                  </a:lnTo>
                  <a:cubicBezTo>
                    <a:pt x="1728779" y="1662692"/>
                    <a:pt x="1719536" y="1685005"/>
                    <a:pt x="1703084" y="1701457"/>
                  </a:cubicBezTo>
                  <a:cubicBezTo>
                    <a:pt x="1686633" y="1717909"/>
                    <a:pt x="1664319" y="1727151"/>
                    <a:pt x="1641053" y="1727151"/>
                  </a:cubicBezTo>
                  <a:lnTo>
                    <a:pt x="87726" y="1727151"/>
                  </a:lnTo>
                  <a:cubicBezTo>
                    <a:pt x="64459" y="1727151"/>
                    <a:pt x="42146" y="1717909"/>
                    <a:pt x="25694" y="1701457"/>
                  </a:cubicBezTo>
                  <a:cubicBezTo>
                    <a:pt x="9243" y="1685005"/>
                    <a:pt x="0" y="1662692"/>
                    <a:pt x="0" y="1639425"/>
                  </a:cubicBezTo>
                  <a:lnTo>
                    <a:pt x="0" y="87726"/>
                  </a:lnTo>
                  <a:cubicBezTo>
                    <a:pt x="0" y="64459"/>
                    <a:pt x="9243" y="42146"/>
                    <a:pt x="25694" y="25694"/>
                  </a:cubicBezTo>
                  <a:cubicBezTo>
                    <a:pt x="42146" y="9243"/>
                    <a:pt x="64459" y="0"/>
                    <a:pt x="87726" y="0"/>
                  </a:cubicBezTo>
                  <a:close/>
                </a:path>
              </a:pathLst>
            </a:custGeom>
            <a:solidFill>
              <a:srgbClr val="F1F1F1"/>
            </a:solidFill>
            <a:ln w="9525" cap="rnd">
              <a:solidFill>
                <a:srgbClr val="000000"/>
              </a:solidFill>
              <a:prstDash val="solid"/>
              <a:round/>
            </a:ln>
          </p:spPr>
        </p:sp>
        <p:sp>
          <p:nvSpPr>
            <p:cNvPr id="17" name="TextBox 17"/>
            <p:cNvSpPr txBox="1"/>
            <p:nvPr/>
          </p:nvSpPr>
          <p:spPr>
            <a:xfrm>
              <a:off x="0" y="-38100"/>
              <a:ext cx="1728779" cy="1765251"/>
            </a:xfrm>
            <a:prstGeom prst="rect">
              <a:avLst/>
            </a:prstGeom>
          </p:spPr>
          <p:txBody>
            <a:bodyPr lIns="50800" tIns="50800" rIns="50800" bIns="50800" rtlCol="0" anchor="ctr"/>
            <a:lstStyle/>
            <a:p>
              <a:pPr algn="ctr">
                <a:lnSpc>
                  <a:spcPts val="2116"/>
                </a:lnSpc>
              </a:pPr>
              <a:endParaRPr/>
            </a:p>
          </p:txBody>
        </p:sp>
      </p:grpSp>
      <p:grpSp>
        <p:nvGrpSpPr>
          <p:cNvPr id="18" name="Group 18"/>
          <p:cNvGrpSpPr/>
          <p:nvPr/>
        </p:nvGrpSpPr>
        <p:grpSpPr>
          <a:xfrm>
            <a:off x="1039353" y="2499981"/>
            <a:ext cx="2717593" cy="2717593"/>
            <a:chOff x="0" y="0"/>
            <a:chExt cx="6350000" cy="6350000"/>
          </a:xfrm>
        </p:grpSpPr>
        <p:sp>
          <p:nvSpPr>
            <p:cNvPr id="19" name="Freeform 19"/>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6"/>
              <a:stretch>
                <a:fillRect l="-30563" r="-19333"/>
              </a:stretch>
            </a:blipFill>
          </p:spPr>
        </p:sp>
      </p:grpSp>
      <p:grpSp>
        <p:nvGrpSpPr>
          <p:cNvPr id="20" name="Group 20"/>
          <p:cNvGrpSpPr/>
          <p:nvPr/>
        </p:nvGrpSpPr>
        <p:grpSpPr>
          <a:xfrm rot="-5400000">
            <a:off x="1039353" y="6097413"/>
            <a:ext cx="2717593" cy="2717593"/>
            <a:chOff x="0" y="0"/>
            <a:chExt cx="6350000" cy="6350000"/>
          </a:xfrm>
        </p:grpSpPr>
        <p:sp>
          <p:nvSpPr>
            <p:cNvPr id="21" name="Freeform 21"/>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7"/>
              <a:stretch>
                <a:fillRect l="-38871" r="-38871"/>
              </a:stretch>
            </a:blipFill>
          </p:spPr>
        </p:sp>
      </p:grpSp>
      <p:grpSp>
        <p:nvGrpSpPr>
          <p:cNvPr id="22" name="Group 22"/>
          <p:cNvGrpSpPr/>
          <p:nvPr/>
        </p:nvGrpSpPr>
        <p:grpSpPr>
          <a:xfrm>
            <a:off x="4728325" y="2499981"/>
            <a:ext cx="2717593" cy="2717593"/>
            <a:chOff x="0" y="0"/>
            <a:chExt cx="6350000" cy="6350000"/>
          </a:xfrm>
        </p:grpSpPr>
        <p:sp>
          <p:nvSpPr>
            <p:cNvPr id="23" name="Freeform 23"/>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7"/>
              <a:stretch>
                <a:fillRect l="-38871" r="-38871"/>
              </a:stretch>
            </a:blipFill>
          </p:spPr>
        </p:sp>
      </p:grpSp>
      <p:grpSp>
        <p:nvGrpSpPr>
          <p:cNvPr id="24" name="Group 24"/>
          <p:cNvGrpSpPr/>
          <p:nvPr/>
        </p:nvGrpSpPr>
        <p:grpSpPr>
          <a:xfrm rot="5400000">
            <a:off x="4728325" y="6097413"/>
            <a:ext cx="2717593" cy="2717593"/>
            <a:chOff x="0" y="0"/>
            <a:chExt cx="6350000" cy="6350000"/>
          </a:xfrm>
        </p:grpSpPr>
        <p:sp>
          <p:nvSpPr>
            <p:cNvPr id="25" name="Freeform 25"/>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6"/>
              <a:stretch>
                <a:fillRect l="-24948" r="-24948"/>
              </a:stretch>
            </a:blipFill>
          </p:spPr>
        </p:sp>
      </p:grpSp>
      <p:sp>
        <p:nvSpPr>
          <p:cNvPr id="26" name="Freeform 26"/>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7" name="TextBox 27"/>
          <p:cNvSpPr txBox="1"/>
          <p:nvPr/>
        </p:nvSpPr>
        <p:spPr>
          <a:xfrm>
            <a:off x="8189996" y="2103523"/>
            <a:ext cx="10214898" cy="1739500"/>
          </a:xfrm>
          <a:prstGeom prst="rect">
            <a:avLst/>
          </a:prstGeom>
        </p:spPr>
        <p:txBody>
          <a:bodyPr lIns="0" tIns="0" rIns="0" bIns="0" rtlCol="0" anchor="t">
            <a:spAutoFit/>
          </a:bodyPr>
          <a:lstStyle/>
          <a:p>
            <a:pPr algn="l">
              <a:lnSpc>
                <a:spcPts val="13224"/>
              </a:lnSpc>
            </a:pPr>
            <a:r>
              <a:rPr lang="en-US" sz="13093">
                <a:solidFill>
                  <a:srgbClr val="211F1C"/>
                </a:solidFill>
                <a:latin typeface="Anton"/>
              </a:rPr>
              <a:t>CHƯƠNG 1</a:t>
            </a:r>
          </a:p>
        </p:txBody>
      </p:sp>
      <p:sp>
        <p:nvSpPr>
          <p:cNvPr id="28" name="TextBox 28"/>
          <p:cNvSpPr txBox="1"/>
          <p:nvPr/>
        </p:nvSpPr>
        <p:spPr>
          <a:xfrm>
            <a:off x="8361446" y="4728101"/>
            <a:ext cx="9059779" cy="4086905"/>
          </a:xfrm>
          <a:prstGeom prst="rect">
            <a:avLst/>
          </a:prstGeom>
        </p:spPr>
        <p:txBody>
          <a:bodyPr lIns="0" tIns="0" rIns="0" bIns="0" rtlCol="0" anchor="t">
            <a:spAutoFit/>
          </a:bodyPr>
          <a:lstStyle/>
          <a:p>
            <a:pPr algn="just">
              <a:lnSpc>
                <a:spcPts val="4114"/>
              </a:lnSpc>
            </a:pPr>
            <a:r>
              <a:rPr lang="en-US" sz="2620">
                <a:solidFill>
                  <a:srgbClr val="211F1C"/>
                </a:solidFill>
                <a:latin typeface="Roboto Mono"/>
              </a:rPr>
              <a:t>Đột quỵ còn được gọi là tai biến mạch máu não. Đây là tình trạng não bộ bị tổn thương nghiêm trọng do quá trình cấp máu não bị gián đoạn hoặc giảm đáng kể khiến não bộ bị thiếu oxy, không đủ dinh dưỡng để nuôi các tế bào. Trong vòng vài phút nếu không được cung cấp đủ máu các tế bào não sẽ bắt đầu chết.</a:t>
            </a:r>
          </a:p>
          <a:p>
            <a:pPr marL="0" lvl="0" indent="0" algn="just">
              <a:lnSpc>
                <a:spcPts val="4114"/>
              </a:lnSpc>
            </a:pPr>
            <a:endParaRPr lang="en-US" sz="2620">
              <a:solidFill>
                <a:srgbClr val="211F1C"/>
              </a:solidFill>
              <a:latin typeface="Roboto Mono"/>
            </a:endParaRPr>
          </a:p>
        </p:txBody>
      </p:sp>
      <p:sp>
        <p:nvSpPr>
          <p:cNvPr id="29" name="TextBox 29"/>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spc="211">
                <a:solidFill>
                  <a:srgbClr val="211F1C"/>
                </a:solidFill>
                <a:latin typeface="Nunito Sans Expanded Semi-Bold"/>
              </a:rPr>
              <a:t>TON DUC THANG UNIVERSITY</a:t>
            </a:r>
          </a:p>
        </p:txBody>
      </p:sp>
      <p:sp>
        <p:nvSpPr>
          <p:cNvPr id="30" name="TextBox 30"/>
          <p:cNvSpPr txBox="1"/>
          <p:nvPr/>
        </p:nvSpPr>
        <p:spPr>
          <a:xfrm>
            <a:off x="8189996" y="3976374"/>
            <a:ext cx="6078999" cy="612871"/>
          </a:xfrm>
          <a:prstGeom prst="rect">
            <a:avLst/>
          </a:prstGeom>
        </p:spPr>
        <p:txBody>
          <a:bodyPr lIns="0" tIns="0" rIns="0" bIns="0" rtlCol="0" anchor="t">
            <a:spAutoFit/>
          </a:bodyPr>
          <a:lstStyle/>
          <a:p>
            <a:pPr algn="ctr">
              <a:lnSpc>
                <a:spcPts val="5069"/>
              </a:lnSpc>
            </a:pPr>
            <a:r>
              <a:rPr lang="en-US" sz="3621">
                <a:solidFill>
                  <a:srgbClr val="211F1C"/>
                </a:solidFill>
                <a:latin typeface="Josefin Sans Bold"/>
              </a:rPr>
              <a:t>Giới thiệu về bệnh đột quỵ</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184953" y="0"/>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14906978" y="904323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5974773" y="496912"/>
            <a:ext cx="991952" cy="847668"/>
          </a:xfrm>
          <a:custGeom>
            <a:avLst/>
            <a:gdLst/>
            <a:ahLst/>
            <a:cxnLst/>
            <a:rect l="l" t="t" r="r" b="b"/>
            <a:pathLst>
              <a:path w="991952" h="847668">
                <a:moveTo>
                  <a:pt x="0" y="0"/>
                </a:moveTo>
                <a:lnTo>
                  <a:pt x="991953" y="0"/>
                </a:lnTo>
                <a:lnTo>
                  <a:pt x="991953"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7" name="Group 7"/>
          <p:cNvGrpSpPr/>
          <p:nvPr/>
        </p:nvGrpSpPr>
        <p:grpSpPr>
          <a:xfrm>
            <a:off x="11203909" y="2312501"/>
            <a:ext cx="5762816" cy="5762816"/>
            <a:chOff x="0" y="0"/>
            <a:chExt cx="812800" cy="812800"/>
          </a:xfrm>
        </p:grpSpPr>
        <p:sp>
          <p:nvSpPr>
            <p:cNvPr id="8" name="Freeform 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8"/>
              <a:stretch>
                <a:fillRect l="-24999" r="-25000"/>
              </a:stretch>
            </a:blipFill>
          </p:spPr>
        </p:sp>
      </p:grpSp>
      <p:sp>
        <p:nvSpPr>
          <p:cNvPr id="9" name="TextBox 9"/>
          <p:cNvSpPr txBox="1"/>
          <p:nvPr/>
        </p:nvSpPr>
        <p:spPr>
          <a:xfrm>
            <a:off x="1028700" y="4343713"/>
            <a:ext cx="9296758" cy="3725273"/>
          </a:xfrm>
          <a:prstGeom prst="rect">
            <a:avLst/>
          </a:prstGeom>
        </p:spPr>
        <p:txBody>
          <a:bodyPr lIns="0" tIns="0" rIns="0" bIns="0" rtlCol="0" anchor="t">
            <a:spAutoFit/>
          </a:bodyPr>
          <a:lstStyle/>
          <a:p>
            <a:pPr marL="0" lvl="0" indent="0" algn="just">
              <a:lnSpc>
                <a:spcPts val="4995"/>
              </a:lnSpc>
            </a:pPr>
            <a:r>
              <a:rPr lang="en-US" sz="2838">
                <a:solidFill>
                  <a:srgbClr val="211F1C"/>
                </a:solidFill>
                <a:latin typeface="Roboto Mono"/>
              </a:rPr>
              <a:t>Dự đoán sớm đột quỵ có vai trò quan trọng trong việc cứu sống và giảm thiểu những tác động tiêu cực của bệnh. Nếu đột quỵ được nhận diện và điều trị kịp thời, có thể giảm thiểu tổn thương não và cải thiện cơ hội hồi phục hoàn toàn cho bệnh nhân</a:t>
            </a:r>
          </a:p>
        </p:txBody>
      </p:sp>
      <p:sp>
        <p:nvSpPr>
          <p:cNvPr id="10" name="TextBox 10"/>
          <p:cNvSpPr txBox="1"/>
          <p:nvPr/>
        </p:nvSpPr>
        <p:spPr>
          <a:xfrm>
            <a:off x="1028700" y="2493826"/>
            <a:ext cx="9710850" cy="1601198"/>
          </a:xfrm>
          <a:prstGeom prst="rect">
            <a:avLst/>
          </a:prstGeom>
        </p:spPr>
        <p:txBody>
          <a:bodyPr lIns="0" tIns="0" rIns="0" bIns="0" rtlCol="0" anchor="t">
            <a:spAutoFit/>
          </a:bodyPr>
          <a:lstStyle/>
          <a:p>
            <a:pPr algn="l">
              <a:lnSpc>
                <a:spcPts val="6444"/>
              </a:lnSpc>
            </a:pPr>
            <a:r>
              <a:rPr lang="en-US" sz="4603">
                <a:solidFill>
                  <a:srgbClr val="211F1C"/>
                </a:solidFill>
                <a:latin typeface="Josefin Sans Bold"/>
              </a:rPr>
              <a:t>Tầm quan trọng của việc dự đoán sớm bệnh đột quỵ</a:t>
            </a:r>
          </a:p>
        </p:txBody>
      </p:sp>
      <p:sp>
        <p:nvSpPr>
          <p:cNvPr id="11" name="TextBox 11"/>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spc="211">
                <a:solidFill>
                  <a:srgbClr val="211F1C"/>
                </a:solidFill>
                <a:latin typeface="Nunito Sans Expanded Semi-Bold"/>
              </a:rPr>
              <a:t>TON DUC THANG UNIVERSITY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2074381" y="0"/>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14906978" y="904323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5870261" y="722503"/>
            <a:ext cx="991952" cy="847668"/>
          </a:xfrm>
          <a:custGeom>
            <a:avLst/>
            <a:gdLst/>
            <a:ahLst/>
            <a:cxnLst/>
            <a:rect l="l" t="t" r="r" b="b"/>
            <a:pathLst>
              <a:path w="991952" h="847668">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7" name="Group 7"/>
          <p:cNvGrpSpPr/>
          <p:nvPr/>
        </p:nvGrpSpPr>
        <p:grpSpPr>
          <a:xfrm>
            <a:off x="10690865" y="2348751"/>
            <a:ext cx="5915906" cy="5915906"/>
            <a:chOff x="0" y="0"/>
            <a:chExt cx="812800" cy="812800"/>
          </a:xfrm>
        </p:grpSpPr>
        <p:sp>
          <p:nvSpPr>
            <p:cNvPr id="8" name="Freeform 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8"/>
              <a:stretch>
                <a:fillRect r="-49999"/>
              </a:stretch>
            </a:blipFill>
          </p:spPr>
        </p:sp>
      </p:grpSp>
      <p:sp>
        <p:nvSpPr>
          <p:cNvPr id="9" name="TextBox 9"/>
          <p:cNvSpPr txBox="1"/>
          <p:nvPr/>
        </p:nvSpPr>
        <p:spPr>
          <a:xfrm>
            <a:off x="1028700" y="3045765"/>
            <a:ext cx="8860152" cy="5690569"/>
          </a:xfrm>
          <a:prstGeom prst="rect">
            <a:avLst/>
          </a:prstGeom>
        </p:spPr>
        <p:txBody>
          <a:bodyPr lIns="0" tIns="0" rIns="0" bIns="0" rtlCol="0" anchor="t">
            <a:spAutoFit/>
          </a:bodyPr>
          <a:lstStyle/>
          <a:p>
            <a:pPr marL="623555" lvl="1" indent="-311778" algn="just">
              <a:lnSpc>
                <a:spcPts val="5083"/>
              </a:lnSpc>
              <a:buFont typeface="Arial"/>
              <a:buChar char="•"/>
            </a:pPr>
            <a:r>
              <a:rPr lang="en-US" sz="2888">
                <a:solidFill>
                  <a:srgbClr val="211F1C"/>
                </a:solidFill>
                <a:latin typeface="Roboto Mono"/>
              </a:rPr>
              <a:t>Đột quỵ là một trong những nguyên nhân hàng đầu gây tử vong và tàn tật trên toàn thế giới. </a:t>
            </a:r>
          </a:p>
          <a:p>
            <a:pPr marL="623555" lvl="1" indent="-311778" algn="just">
              <a:lnSpc>
                <a:spcPts val="5083"/>
              </a:lnSpc>
              <a:buFont typeface="Arial"/>
              <a:buChar char="•"/>
            </a:pPr>
            <a:r>
              <a:rPr lang="en-US" sz="2888">
                <a:solidFill>
                  <a:srgbClr val="211F1C"/>
                </a:solidFill>
                <a:latin typeface="Roboto Mono"/>
              </a:rPr>
              <a:t>Với sự gia tăng của các yếu tố nguy cơ như lối sống ít vận động, chế độ ăn không lành mạnh và sự gia tăng của các bệnh mãn tính như tiểu đường và tăng huyết áp, số ca đột quỵ đang ngày càng tăng</a:t>
            </a:r>
          </a:p>
        </p:txBody>
      </p:sp>
      <p:sp>
        <p:nvSpPr>
          <p:cNvPr id="10" name="TextBox 10"/>
          <p:cNvSpPr txBox="1"/>
          <p:nvPr/>
        </p:nvSpPr>
        <p:spPr>
          <a:xfrm>
            <a:off x="1028700" y="1751389"/>
            <a:ext cx="6618070" cy="864224"/>
          </a:xfrm>
          <a:prstGeom prst="rect">
            <a:avLst/>
          </a:prstGeom>
        </p:spPr>
        <p:txBody>
          <a:bodyPr lIns="0" tIns="0" rIns="0" bIns="0" rtlCol="0" anchor="t">
            <a:spAutoFit/>
          </a:bodyPr>
          <a:lstStyle/>
          <a:p>
            <a:pPr algn="ctr">
              <a:lnSpc>
                <a:spcPts val="6984"/>
              </a:lnSpc>
            </a:pPr>
            <a:r>
              <a:rPr lang="en-US" sz="4988">
                <a:solidFill>
                  <a:srgbClr val="211F1C"/>
                </a:solidFill>
                <a:latin typeface="Josefin Sans Bold"/>
              </a:rPr>
              <a:t>Lý do chọn đề tài</a:t>
            </a:r>
          </a:p>
        </p:txBody>
      </p:sp>
      <p:sp>
        <p:nvSpPr>
          <p:cNvPr id="11" name="TextBox 11"/>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spc="211">
                <a:solidFill>
                  <a:srgbClr val="211F1C"/>
                </a:solidFill>
                <a:latin typeface="Nunito Sans Expanded Semi-Bold"/>
              </a:rPr>
              <a:t>TON DUC THANG UNIVERSITY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916207" y="-689488"/>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14906978" y="904323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486423" y="279590"/>
            <a:ext cx="991952" cy="847668"/>
          </a:xfrm>
          <a:custGeom>
            <a:avLst/>
            <a:gdLst/>
            <a:ahLst/>
            <a:cxnLst/>
            <a:rect l="l" t="t" r="r" b="b"/>
            <a:pathLst>
              <a:path w="991952" h="847668">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1028700" y="3891607"/>
            <a:ext cx="7842836" cy="3668014"/>
          </a:xfrm>
          <a:prstGeom prst="rect">
            <a:avLst/>
          </a:prstGeom>
        </p:spPr>
        <p:txBody>
          <a:bodyPr lIns="0" tIns="0" rIns="0" bIns="0" rtlCol="0" anchor="t">
            <a:spAutoFit/>
          </a:bodyPr>
          <a:lstStyle/>
          <a:p>
            <a:pPr algn="just">
              <a:lnSpc>
                <a:spcPts val="4927"/>
              </a:lnSpc>
            </a:pPr>
            <a:r>
              <a:rPr lang="en-US" sz="2799" dirty="0" err="1">
                <a:solidFill>
                  <a:srgbClr val="211F1C"/>
                </a:solidFill>
                <a:latin typeface="Roboto Mono Bold Italics"/>
              </a:rPr>
              <a:t>Mục</a:t>
            </a:r>
            <a:r>
              <a:rPr lang="en-US" sz="2799" dirty="0">
                <a:solidFill>
                  <a:srgbClr val="211F1C"/>
                </a:solidFill>
                <a:latin typeface="Roboto Mono Bold Italics"/>
              </a:rPr>
              <a:t> </a:t>
            </a:r>
            <a:r>
              <a:rPr lang="en-US" sz="2799" dirty="0" err="1">
                <a:solidFill>
                  <a:srgbClr val="211F1C"/>
                </a:solidFill>
                <a:latin typeface="Roboto Mono Bold Italics"/>
              </a:rPr>
              <a:t>Tiêu</a:t>
            </a:r>
            <a:r>
              <a:rPr lang="en-US" sz="2799" dirty="0">
                <a:solidFill>
                  <a:srgbClr val="211F1C"/>
                </a:solidFill>
                <a:latin typeface="Roboto Mono Bold Italics"/>
              </a:rPr>
              <a:t> </a:t>
            </a:r>
            <a:r>
              <a:rPr lang="en-US" sz="2799" dirty="0" err="1">
                <a:solidFill>
                  <a:srgbClr val="211F1C"/>
                </a:solidFill>
                <a:latin typeface="Roboto Mono Bold Italics"/>
              </a:rPr>
              <a:t>Nghiên</a:t>
            </a:r>
            <a:r>
              <a:rPr lang="en-US" sz="2799" dirty="0">
                <a:solidFill>
                  <a:srgbClr val="211F1C"/>
                </a:solidFill>
                <a:latin typeface="Roboto Mono Bold Italics"/>
              </a:rPr>
              <a:t> </a:t>
            </a:r>
            <a:r>
              <a:rPr lang="en-US" sz="2799" dirty="0" err="1">
                <a:solidFill>
                  <a:srgbClr val="211F1C"/>
                </a:solidFill>
                <a:latin typeface="Roboto Mono Bold Italics"/>
              </a:rPr>
              <a:t>Cứu</a:t>
            </a:r>
            <a:r>
              <a:rPr lang="en-US" sz="2799" dirty="0">
                <a:solidFill>
                  <a:srgbClr val="211F1C"/>
                </a:solidFill>
                <a:latin typeface="Roboto Mono Bold Italics"/>
              </a:rPr>
              <a:t>:</a:t>
            </a:r>
            <a:r>
              <a:rPr lang="en-US" sz="2799" dirty="0">
                <a:solidFill>
                  <a:srgbClr val="211F1C"/>
                </a:solidFill>
                <a:latin typeface="Roboto Mono"/>
              </a:rPr>
              <a:t> </a:t>
            </a:r>
            <a:r>
              <a:rPr lang="en-US" sz="2799" dirty="0" err="1">
                <a:solidFill>
                  <a:srgbClr val="211F1C"/>
                </a:solidFill>
                <a:latin typeface="Roboto Mono"/>
              </a:rPr>
              <a:t>Mục</a:t>
            </a:r>
            <a:r>
              <a:rPr lang="en-US" sz="2799" dirty="0">
                <a:solidFill>
                  <a:srgbClr val="211F1C"/>
                </a:solidFill>
                <a:latin typeface="Roboto Mono"/>
              </a:rPr>
              <a:t> </a:t>
            </a:r>
            <a:r>
              <a:rPr lang="en-US" sz="2799" dirty="0" err="1">
                <a:solidFill>
                  <a:srgbClr val="211F1C"/>
                </a:solidFill>
                <a:latin typeface="Roboto Mono"/>
              </a:rPr>
              <a:t>tiêu</a:t>
            </a:r>
            <a:r>
              <a:rPr lang="en-US" sz="2799" dirty="0">
                <a:solidFill>
                  <a:srgbClr val="211F1C"/>
                </a:solidFill>
                <a:latin typeface="Roboto Mono"/>
              </a:rPr>
              <a:t> </a:t>
            </a:r>
            <a:r>
              <a:rPr lang="en-US" sz="2799" dirty="0" err="1">
                <a:solidFill>
                  <a:srgbClr val="211F1C"/>
                </a:solidFill>
                <a:latin typeface="Roboto Mono"/>
              </a:rPr>
              <a:t>chính</a:t>
            </a:r>
            <a:r>
              <a:rPr lang="en-US" sz="2799" dirty="0">
                <a:solidFill>
                  <a:srgbClr val="211F1C"/>
                </a:solidFill>
                <a:latin typeface="Roboto Mono"/>
              </a:rPr>
              <a:t> </a:t>
            </a:r>
            <a:r>
              <a:rPr lang="en-US" sz="2799" dirty="0" err="1">
                <a:solidFill>
                  <a:srgbClr val="211F1C"/>
                </a:solidFill>
                <a:latin typeface="Roboto Mono"/>
              </a:rPr>
              <a:t>của</a:t>
            </a:r>
            <a:r>
              <a:rPr lang="en-US" sz="2799" dirty="0">
                <a:solidFill>
                  <a:srgbClr val="211F1C"/>
                </a:solidFill>
                <a:latin typeface="Roboto Mono"/>
              </a:rPr>
              <a:t> </a:t>
            </a:r>
            <a:r>
              <a:rPr lang="en-US" sz="2799" dirty="0" err="1">
                <a:solidFill>
                  <a:srgbClr val="211F1C"/>
                </a:solidFill>
                <a:latin typeface="Roboto Mono"/>
              </a:rPr>
              <a:t>nghiên</a:t>
            </a:r>
            <a:r>
              <a:rPr lang="en-US" sz="2799" dirty="0">
                <a:solidFill>
                  <a:srgbClr val="211F1C"/>
                </a:solidFill>
                <a:latin typeface="Roboto Mono"/>
              </a:rPr>
              <a:t> </a:t>
            </a:r>
            <a:r>
              <a:rPr lang="en-US" sz="2799" dirty="0" err="1">
                <a:solidFill>
                  <a:srgbClr val="211F1C"/>
                </a:solidFill>
                <a:latin typeface="Roboto Mono"/>
              </a:rPr>
              <a:t>cứu</a:t>
            </a:r>
            <a:r>
              <a:rPr lang="en-US" sz="2799" dirty="0">
                <a:solidFill>
                  <a:srgbClr val="211F1C"/>
                </a:solidFill>
                <a:latin typeface="Roboto Mono"/>
              </a:rPr>
              <a:t> </a:t>
            </a:r>
            <a:r>
              <a:rPr lang="en-US" sz="2799" dirty="0" err="1">
                <a:solidFill>
                  <a:srgbClr val="211F1C"/>
                </a:solidFill>
                <a:latin typeface="Roboto Mono"/>
              </a:rPr>
              <a:t>này</a:t>
            </a:r>
            <a:r>
              <a:rPr lang="en-US" sz="2799" dirty="0">
                <a:solidFill>
                  <a:srgbClr val="211F1C"/>
                </a:solidFill>
                <a:latin typeface="Roboto Mono"/>
              </a:rPr>
              <a:t> </a:t>
            </a:r>
            <a:r>
              <a:rPr lang="en-US" sz="2799" dirty="0" err="1">
                <a:solidFill>
                  <a:srgbClr val="211F1C"/>
                </a:solidFill>
                <a:latin typeface="Roboto Mono"/>
              </a:rPr>
              <a:t>là</a:t>
            </a:r>
            <a:r>
              <a:rPr lang="en-US" sz="2799" dirty="0">
                <a:solidFill>
                  <a:srgbClr val="211F1C"/>
                </a:solidFill>
                <a:latin typeface="Roboto Mono"/>
              </a:rPr>
              <a:t> </a:t>
            </a:r>
            <a:r>
              <a:rPr lang="en-US" sz="2799" dirty="0" err="1">
                <a:solidFill>
                  <a:srgbClr val="211F1C"/>
                </a:solidFill>
                <a:latin typeface="Roboto Mono"/>
              </a:rPr>
              <a:t>ứng</a:t>
            </a:r>
            <a:r>
              <a:rPr lang="en-US" sz="2799" dirty="0">
                <a:solidFill>
                  <a:srgbClr val="211F1C"/>
                </a:solidFill>
                <a:latin typeface="Roboto Mono"/>
              </a:rPr>
              <a:t> </a:t>
            </a:r>
            <a:r>
              <a:rPr lang="en-US" sz="2799" dirty="0" err="1">
                <a:solidFill>
                  <a:srgbClr val="211F1C"/>
                </a:solidFill>
                <a:latin typeface="Roboto Mono"/>
              </a:rPr>
              <a:t>dụng</a:t>
            </a:r>
            <a:r>
              <a:rPr lang="en-US" sz="2799" dirty="0">
                <a:solidFill>
                  <a:srgbClr val="211F1C"/>
                </a:solidFill>
                <a:latin typeface="Roboto Mono"/>
              </a:rPr>
              <a:t> </a:t>
            </a:r>
            <a:r>
              <a:rPr lang="en-US" sz="2799" dirty="0" err="1">
                <a:solidFill>
                  <a:srgbClr val="211F1C"/>
                </a:solidFill>
                <a:latin typeface="Roboto Mono"/>
              </a:rPr>
              <a:t>các</a:t>
            </a:r>
            <a:r>
              <a:rPr lang="en-US" sz="2799" dirty="0">
                <a:solidFill>
                  <a:srgbClr val="211F1C"/>
                </a:solidFill>
                <a:latin typeface="Roboto Mono"/>
              </a:rPr>
              <a:t> </a:t>
            </a:r>
            <a:r>
              <a:rPr lang="en-US" sz="2799" dirty="0" err="1">
                <a:solidFill>
                  <a:srgbClr val="211F1C"/>
                </a:solidFill>
                <a:latin typeface="Roboto Mono"/>
              </a:rPr>
              <a:t>kỹ</a:t>
            </a:r>
            <a:r>
              <a:rPr lang="en-US" sz="2799" dirty="0">
                <a:solidFill>
                  <a:srgbClr val="211F1C"/>
                </a:solidFill>
                <a:latin typeface="Roboto Mono"/>
              </a:rPr>
              <a:t> </a:t>
            </a:r>
            <a:r>
              <a:rPr lang="en-US" sz="2799" dirty="0" err="1">
                <a:solidFill>
                  <a:srgbClr val="211F1C"/>
                </a:solidFill>
                <a:latin typeface="Roboto Mono"/>
              </a:rPr>
              <a:t>thuật</a:t>
            </a:r>
            <a:r>
              <a:rPr lang="en-US" sz="2799" dirty="0">
                <a:solidFill>
                  <a:srgbClr val="211F1C"/>
                </a:solidFill>
                <a:latin typeface="Roboto Mono"/>
              </a:rPr>
              <a:t> </a:t>
            </a:r>
            <a:r>
              <a:rPr lang="en-US" sz="2799" dirty="0" err="1">
                <a:solidFill>
                  <a:srgbClr val="211F1C"/>
                </a:solidFill>
                <a:latin typeface="Roboto Mono"/>
              </a:rPr>
              <a:t>phân</a:t>
            </a:r>
            <a:r>
              <a:rPr lang="en-US" sz="2799" dirty="0">
                <a:solidFill>
                  <a:srgbClr val="211F1C"/>
                </a:solidFill>
                <a:latin typeface="Roboto Mono"/>
              </a:rPr>
              <a:t> </a:t>
            </a:r>
            <a:r>
              <a:rPr lang="en-US" sz="2799" dirty="0" err="1">
                <a:solidFill>
                  <a:srgbClr val="211F1C"/>
                </a:solidFill>
                <a:latin typeface="Roboto Mono"/>
              </a:rPr>
              <a:t>loại</a:t>
            </a:r>
            <a:r>
              <a:rPr lang="en-US" sz="2799" dirty="0">
                <a:solidFill>
                  <a:srgbClr val="211F1C"/>
                </a:solidFill>
                <a:latin typeface="Roboto Mono"/>
              </a:rPr>
              <a:t> </a:t>
            </a:r>
            <a:r>
              <a:rPr lang="en-US" sz="2799" dirty="0" err="1">
                <a:solidFill>
                  <a:srgbClr val="211F1C"/>
                </a:solidFill>
                <a:latin typeface="Roboto Mono"/>
              </a:rPr>
              <a:t>nhị</a:t>
            </a:r>
            <a:r>
              <a:rPr lang="en-US" sz="2799" dirty="0">
                <a:solidFill>
                  <a:srgbClr val="211F1C"/>
                </a:solidFill>
                <a:latin typeface="Roboto Mono"/>
              </a:rPr>
              <a:t> </a:t>
            </a:r>
            <a:r>
              <a:rPr lang="en-US" sz="2799" dirty="0" err="1">
                <a:solidFill>
                  <a:srgbClr val="211F1C"/>
                </a:solidFill>
                <a:latin typeface="Roboto Mono"/>
              </a:rPr>
              <a:t>phân</a:t>
            </a:r>
            <a:r>
              <a:rPr lang="en-US" sz="2799" dirty="0">
                <a:solidFill>
                  <a:srgbClr val="211F1C"/>
                </a:solidFill>
                <a:latin typeface="Roboto Mono"/>
              </a:rPr>
              <a:t> </a:t>
            </a:r>
            <a:r>
              <a:rPr lang="en-US" sz="2799" dirty="0" err="1">
                <a:solidFill>
                  <a:srgbClr val="211F1C"/>
                </a:solidFill>
                <a:latin typeface="Roboto Mono"/>
              </a:rPr>
              <a:t>trong</a:t>
            </a:r>
            <a:r>
              <a:rPr lang="en-US" sz="2799" dirty="0">
                <a:solidFill>
                  <a:srgbClr val="211F1C"/>
                </a:solidFill>
                <a:latin typeface="Roboto Mono"/>
              </a:rPr>
              <a:t> </a:t>
            </a:r>
            <a:r>
              <a:rPr lang="en-US" sz="2799" dirty="0" err="1">
                <a:solidFill>
                  <a:srgbClr val="211F1C"/>
                </a:solidFill>
                <a:latin typeface="Roboto Mono"/>
              </a:rPr>
              <a:t>khai</a:t>
            </a:r>
            <a:r>
              <a:rPr lang="en-US" sz="2799" dirty="0">
                <a:solidFill>
                  <a:srgbClr val="211F1C"/>
                </a:solidFill>
                <a:latin typeface="Roboto Mono"/>
              </a:rPr>
              <a:t> </a:t>
            </a:r>
            <a:r>
              <a:rPr lang="en-US" sz="2799" dirty="0" err="1">
                <a:solidFill>
                  <a:srgbClr val="211F1C"/>
                </a:solidFill>
                <a:latin typeface="Roboto Mono"/>
              </a:rPr>
              <a:t>phá</a:t>
            </a:r>
            <a:r>
              <a:rPr lang="en-US" sz="2799" dirty="0">
                <a:solidFill>
                  <a:srgbClr val="211F1C"/>
                </a:solidFill>
                <a:latin typeface="Roboto Mono"/>
              </a:rPr>
              <a:t> </a:t>
            </a:r>
            <a:r>
              <a:rPr lang="en-US" sz="2799" dirty="0" err="1">
                <a:solidFill>
                  <a:srgbClr val="211F1C"/>
                </a:solidFill>
                <a:latin typeface="Roboto Mono"/>
              </a:rPr>
              <a:t>dữ</a:t>
            </a:r>
            <a:r>
              <a:rPr lang="en-US" sz="2799" dirty="0">
                <a:solidFill>
                  <a:srgbClr val="211F1C"/>
                </a:solidFill>
                <a:latin typeface="Roboto Mono"/>
              </a:rPr>
              <a:t> </a:t>
            </a:r>
            <a:r>
              <a:rPr lang="en-US" sz="2799" dirty="0" err="1">
                <a:solidFill>
                  <a:srgbClr val="211F1C"/>
                </a:solidFill>
                <a:latin typeface="Roboto Mono"/>
              </a:rPr>
              <a:t>liệu</a:t>
            </a:r>
            <a:r>
              <a:rPr lang="en-US" sz="2799" dirty="0">
                <a:solidFill>
                  <a:srgbClr val="211F1C"/>
                </a:solidFill>
                <a:latin typeface="Roboto Mono"/>
              </a:rPr>
              <a:t> </a:t>
            </a:r>
            <a:r>
              <a:rPr lang="en-US" sz="2799" dirty="0" err="1">
                <a:solidFill>
                  <a:srgbClr val="211F1C"/>
                </a:solidFill>
                <a:latin typeface="Roboto Mono"/>
              </a:rPr>
              <a:t>để</a:t>
            </a:r>
            <a:r>
              <a:rPr lang="en-US" sz="2799" dirty="0">
                <a:solidFill>
                  <a:srgbClr val="211F1C"/>
                </a:solidFill>
                <a:latin typeface="Roboto Mono"/>
              </a:rPr>
              <a:t> </a:t>
            </a:r>
            <a:r>
              <a:rPr lang="en-US" sz="2799" dirty="0" err="1">
                <a:solidFill>
                  <a:srgbClr val="211F1C"/>
                </a:solidFill>
                <a:latin typeface="Roboto Mono"/>
              </a:rPr>
              <a:t>dự</a:t>
            </a:r>
            <a:r>
              <a:rPr lang="en-US" sz="2799" dirty="0">
                <a:solidFill>
                  <a:srgbClr val="211F1C"/>
                </a:solidFill>
                <a:latin typeface="Roboto Mono"/>
              </a:rPr>
              <a:t> </a:t>
            </a:r>
            <a:r>
              <a:rPr lang="en-US" sz="2799" dirty="0" err="1">
                <a:solidFill>
                  <a:srgbClr val="211F1C"/>
                </a:solidFill>
                <a:latin typeface="Roboto Mono"/>
              </a:rPr>
              <a:t>đoán</a:t>
            </a:r>
            <a:r>
              <a:rPr lang="en-US" sz="2799" dirty="0">
                <a:solidFill>
                  <a:srgbClr val="211F1C"/>
                </a:solidFill>
                <a:latin typeface="Roboto Mono"/>
              </a:rPr>
              <a:t> </a:t>
            </a:r>
            <a:r>
              <a:rPr lang="en-US" sz="2799" dirty="0" err="1">
                <a:solidFill>
                  <a:srgbClr val="211F1C"/>
                </a:solidFill>
                <a:latin typeface="Roboto Mono"/>
              </a:rPr>
              <a:t>nguy</a:t>
            </a:r>
            <a:r>
              <a:rPr lang="en-US" sz="2799" dirty="0">
                <a:solidFill>
                  <a:srgbClr val="211F1C"/>
                </a:solidFill>
                <a:latin typeface="Roboto Mono"/>
              </a:rPr>
              <a:t> </a:t>
            </a:r>
            <a:r>
              <a:rPr lang="en-US" sz="2799" dirty="0" err="1">
                <a:solidFill>
                  <a:srgbClr val="211F1C"/>
                </a:solidFill>
                <a:latin typeface="Roboto Mono"/>
              </a:rPr>
              <a:t>cơ</a:t>
            </a:r>
            <a:r>
              <a:rPr lang="en-US" sz="2799" dirty="0">
                <a:solidFill>
                  <a:srgbClr val="211F1C"/>
                </a:solidFill>
                <a:latin typeface="Roboto Mono"/>
              </a:rPr>
              <a:t> </a:t>
            </a:r>
            <a:r>
              <a:rPr lang="en-US" sz="2799" dirty="0" err="1">
                <a:solidFill>
                  <a:srgbClr val="211F1C"/>
                </a:solidFill>
                <a:latin typeface="Roboto Mono"/>
              </a:rPr>
              <a:t>đột</a:t>
            </a:r>
            <a:r>
              <a:rPr lang="en-US" sz="2799" dirty="0">
                <a:solidFill>
                  <a:srgbClr val="211F1C"/>
                </a:solidFill>
                <a:latin typeface="Roboto Mono"/>
              </a:rPr>
              <a:t> </a:t>
            </a:r>
            <a:r>
              <a:rPr lang="en-US" sz="2799" dirty="0" err="1">
                <a:solidFill>
                  <a:srgbClr val="211F1C"/>
                </a:solidFill>
                <a:latin typeface="Roboto Mono"/>
              </a:rPr>
              <a:t>quỵ</a:t>
            </a:r>
            <a:r>
              <a:rPr lang="en-US" sz="2799" dirty="0">
                <a:solidFill>
                  <a:srgbClr val="211F1C"/>
                </a:solidFill>
                <a:latin typeface="Roboto Mono"/>
              </a:rPr>
              <a:t> </a:t>
            </a:r>
            <a:r>
              <a:rPr lang="en-US" sz="2799" dirty="0" err="1">
                <a:solidFill>
                  <a:srgbClr val="211F1C"/>
                </a:solidFill>
                <a:latin typeface="Roboto Mono"/>
              </a:rPr>
              <a:t>dựa</a:t>
            </a:r>
            <a:r>
              <a:rPr lang="en-US" sz="2799" dirty="0">
                <a:solidFill>
                  <a:srgbClr val="211F1C"/>
                </a:solidFill>
                <a:latin typeface="Roboto Mono"/>
              </a:rPr>
              <a:t> </a:t>
            </a:r>
            <a:r>
              <a:rPr lang="en-US" sz="2799" dirty="0" err="1">
                <a:solidFill>
                  <a:srgbClr val="211F1C"/>
                </a:solidFill>
                <a:latin typeface="Roboto Mono"/>
              </a:rPr>
              <a:t>trên</a:t>
            </a:r>
            <a:r>
              <a:rPr lang="en-US" sz="2799" dirty="0">
                <a:solidFill>
                  <a:srgbClr val="211F1C"/>
                </a:solidFill>
                <a:latin typeface="Roboto Mono"/>
              </a:rPr>
              <a:t> </a:t>
            </a:r>
            <a:r>
              <a:rPr lang="en-US" sz="2799" dirty="0" err="1">
                <a:solidFill>
                  <a:srgbClr val="211F1C"/>
                </a:solidFill>
                <a:latin typeface="Roboto Mono"/>
              </a:rPr>
              <a:t>các</a:t>
            </a:r>
            <a:r>
              <a:rPr lang="en-US" sz="2799" dirty="0">
                <a:solidFill>
                  <a:srgbClr val="211F1C"/>
                </a:solidFill>
                <a:latin typeface="Roboto Mono"/>
              </a:rPr>
              <a:t> </a:t>
            </a:r>
            <a:r>
              <a:rPr lang="en-US" sz="2799" dirty="0" err="1">
                <a:solidFill>
                  <a:srgbClr val="211F1C"/>
                </a:solidFill>
                <a:latin typeface="Roboto Mono"/>
              </a:rPr>
              <a:t>yếu</a:t>
            </a:r>
            <a:r>
              <a:rPr lang="en-US" sz="2799" dirty="0">
                <a:solidFill>
                  <a:srgbClr val="211F1C"/>
                </a:solidFill>
                <a:latin typeface="Roboto Mono"/>
              </a:rPr>
              <a:t> </a:t>
            </a:r>
            <a:r>
              <a:rPr lang="en-US" sz="2799" dirty="0" err="1">
                <a:solidFill>
                  <a:srgbClr val="211F1C"/>
                </a:solidFill>
                <a:latin typeface="Roboto Mono"/>
              </a:rPr>
              <a:t>tố</a:t>
            </a:r>
            <a:r>
              <a:rPr lang="en-US" sz="2799" dirty="0">
                <a:solidFill>
                  <a:srgbClr val="211F1C"/>
                </a:solidFill>
                <a:latin typeface="Roboto Mono"/>
              </a:rPr>
              <a:t> </a:t>
            </a:r>
            <a:r>
              <a:rPr lang="en-US" sz="2799" dirty="0" err="1">
                <a:solidFill>
                  <a:srgbClr val="211F1C"/>
                </a:solidFill>
                <a:latin typeface="Roboto Mono"/>
              </a:rPr>
              <a:t>nguy</a:t>
            </a:r>
            <a:r>
              <a:rPr lang="en-US" sz="2799" dirty="0">
                <a:solidFill>
                  <a:srgbClr val="211F1C"/>
                </a:solidFill>
                <a:latin typeface="Roboto Mono"/>
              </a:rPr>
              <a:t> </a:t>
            </a:r>
            <a:r>
              <a:rPr lang="en-US" sz="2799" dirty="0" err="1">
                <a:solidFill>
                  <a:srgbClr val="211F1C"/>
                </a:solidFill>
                <a:latin typeface="Roboto Mono"/>
              </a:rPr>
              <a:t>cơ</a:t>
            </a:r>
            <a:r>
              <a:rPr lang="en-US" sz="2799" dirty="0">
                <a:solidFill>
                  <a:srgbClr val="211F1C"/>
                </a:solidFill>
                <a:latin typeface="Roboto Mono"/>
              </a:rPr>
              <a:t> </a:t>
            </a:r>
            <a:r>
              <a:rPr lang="en-US" sz="2799" dirty="0" err="1">
                <a:solidFill>
                  <a:srgbClr val="211F1C"/>
                </a:solidFill>
                <a:latin typeface="Roboto Mono"/>
              </a:rPr>
              <a:t>đã</a:t>
            </a:r>
            <a:r>
              <a:rPr lang="en-US" sz="2799" dirty="0">
                <a:solidFill>
                  <a:srgbClr val="211F1C"/>
                </a:solidFill>
                <a:latin typeface="Roboto Mono"/>
              </a:rPr>
              <a:t> </a:t>
            </a:r>
            <a:r>
              <a:rPr lang="en-US" sz="2799" dirty="0" err="1">
                <a:solidFill>
                  <a:srgbClr val="211F1C"/>
                </a:solidFill>
                <a:latin typeface="Roboto Mono"/>
              </a:rPr>
              <a:t>được</a:t>
            </a:r>
            <a:r>
              <a:rPr lang="en-US" sz="2799" dirty="0">
                <a:solidFill>
                  <a:srgbClr val="211F1C"/>
                </a:solidFill>
                <a:latin typeface="Roboto Mono"/>
              </a:rPr>
              <a:t> </a:t>
            </a:r>
            <a:r>
              <a:rPr lang="en-US" sz="2799" dirty="0" err="1">
                <a:solidFill>
                  <a:srgbClr val="211F1C"/>
                </a:solidFill>
                <a:latin typeface="Roboto Mono"/>
              </a:rPr>
              <a:t>xác</a:t>
            </a:r>
            <a:r>
              <a:rPr lang="en-US" sz="2799" dirty="0">
                <a:solidFill>
                  <a:srgbClr val="211F1C"/>
                </a:solidFill>
                <a:latin typeface="Roboto Mono"/>
              </a:rPr>
              <a:t> </a:t>
            </a:r>
            <a:r>
              <a:rPr lang="en-US" sz="2799" dirty="0" err="1">
                <a:solidFill>
                  <a:srgbClr val="211F1C"/>
                </a:solidFill>
                <a:latin typeface="Roboto Mono"/>
              </a:rPr>
              <a:t>định</a:t>
            </a:r>
            <a:r>
              <a:rPr lang="en-US" sz="2799" dirty="0">
                <a:solidFill>
                  <a:srgbClr val="211F1C"/>
                </a:solidFill>
                <a:latin typeface="Roboto Mono"/>
              </a:rPr>
              <a:t>.</a:t>
            </a:r>
          </a:p>
        </p:txBody>
      </p:sp>
      <p:sp>
        <p:nvSpPr>
          <p:cNvPr id="8" name="TextBox 8"/>
          <p:cNvSpPr txBox="1"/>
          <p:nvPr/>
        </p:nvSpPr>
        <p:spPr>
          <a:xfrm>
            <a:off x="1028700" y="2353419"/>
            <a:ext cx="10749017" cy="793848"/>
          </a:xfrm>
          <a:prstGeom prst="rect">
            <a:avLst/>
          </a:prstGeom>
        </p:spPr>
        <p:txBody>
          <a:bodyPr lIns="0" tIns="0" rIns="0" bIns="0" rtlCol="0" anchor="t">
            <a:spAutoFit/>
          </a:bodyPr>
          <a:lstStyle/>
          <a:p>
            <a:pPr algn="l">
              <a:lnSpc>
                <a:spcPts val="6424"/>
              </a:lnSpc>
            </a:pPr>
            <a:r>
              <a:rPr lang="en-US" sz="4589">
                <a:solidFill>
                  <a:srgbClr val="211F1C"/>
                </a:solidFill>
                <a:latin typeface="Josefin Sans Bold"/>
              </a:rPr>
              <a:t>Mục tiêu nghiên cứu và phạm vi</a:t>
            </a:r>
          </a:p>
        </p:txBody>
      </p:sp>
      <p:sp>
        <p:nvSpPr>
          <p:cNvPr id="9" name="TextBox 9"/>
          <p:cNvSpPr txBox="1"/>
          <p:nvPr/>
        </p:nvSpPr>
        <p:spPr>
          <a:xfrm>
            <a:off x="565105" y="556663"/>
            <a:ext cx="4018637" cy="255422"/>
          </a:xfrm>
          <a:prstGeom prst="rect">
            <a:avLst/>
          </a:prstGeom>
        </p:spPr>
        <p:txBody>
          <a:bodyPr lIns="0" tIns="0" rIns="0" bIns="0" rtlCol="0" anchor="t">
            <a:spAutoFit/>
          </a:bodyPr>
          <a:lstStyle/>
          <a:p>
            <a:pPr marL="0" lvl="0" indent="0" algn="l">
              <a:lnSpc>
                <a:spcPts val="2116"/>
              </a:lnSpc>
              <a:spcBef>
                <a:spcPct val="0"/>
              </a:spcBef>
            </a:pPr>
            <a:r>
              <a:rPr lang="en-US" sz="1439" spc="211">
                <a:solidFill>
                  <a:srgbClr val="211F1C"/>
                </a:solidFill>
                <a:latin typeface="Nunito Sans Expanded Semi-Bold"/>
              </a:rPr>
              <a:t>TON DUC THANG UNIVERSITY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TotalTime>
  <Words>2841</Words>
  <Application>Microsoft Office PowerPoint</Application>
  <PresentationFormat>Custom</PresentationFormat>
  <Paragraphs>402</Paragraphs>
  <Slides>54</Slides>
  <Notes>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54</vt:i4>
      </vt:variant>
    </vt:vector>
  </HeadingPairs>
  <TitlesOfParts>
    <vt:vector size="71" baseType="lpstr">
      <vt:lpstr>Anton</vt:lpstr>
      <vt:lpstr>Livvic</vt:lpstr>
      <vt:lpstr>Roboto Mono Bold Italics</vt:lpstr>
      <vt:lpstr>Calibri</vt:lpstr>
      <vt:lpstr>Roboto Mono Italics</vt:lpstr>
      <vt:lpstr>Arial</vt:lpstr>
      <vt:lpstr>Nunito Sans Expanded Medium</vt:lpstr>
      <vt:lpstr>Nunito Sans Expanded Bold</vt:lpstr>
      <vt:lpstr>Nunito Sans Expanded Semi-Bold</vt:lpstr>
      <vt:lpstr>Courier Prime</vt:lpstr>
      <vt:lpstr>Josefin Sans</vt:lpstr>
      <vt:lpstr>Josefin Sans Bold</vt:lpstr>
      <vt:lpstr>Roboto Mono Bold</vt:lpstr>
      <vt:lpstr>Nunito Sans Expanded</vt:lpstr>
      <vt:lpstr>Roboto Mono</vt:lpstr>
      <vt:lpstr>Anton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Datamining-Nhóm6</dc:title>
  <cp:lastModifiedBy>Nguyễn Tài</cp:lastModifiedBy>
  <cp:revision>7</cp:revision>
  <dcterms:created xsi:type="dcterms:W3CDTF">2006-08-16T00:00:00Z</dcterms:created>
  <dcterms:modified xsi:type="dcterms:W3CDTF">2024-05-22T08:02:27Z</dcterms:modified>
  <dc:identifier>DAGEd6NpKio</dc:identifier>
</cp:coreProperties>
</file>